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62"/>
  </p:notesMasterIdLst>
  <p:sldIdLst>
    <p:sldId id="667" r:id="rId2"/>
    <p:sldId id="568" r:id="rId3"/>
    <p:sldId id="412" r:id="rId4"/>
    <p:sldId id="439" r:id="rId5"/>
    <p:sldId id="440" r:id="rId6"/>
    <p:sldId id="441" r:id="rId7"/>
    <p:sldId id="600" r:id="rId8"/>
    <p:sldId id="569" r:id="rId9"/>
    <p:sldId id="570" r:id="rId10"/>
    <p:sldId id="605" r:id="rId11"/>
    <p:sldId id="604" r:id="rId12"/>
    <p:sldId id="601" r:id="rId13"/>
    <p:sldId id="603" r:id="rId14"/>
    <p:sldId id="571" r:id="rId15"/>
    <p:sldId id="644" r:id="rId16"/>
    <p:sldId id="574" r:id="rId17"/>
    <p:sldId id="602" r:id="rId18"/>
    <p:sldId id="636" r:id="rId19"/>
    <p:sldId id="607" r:id="rId20"/>
    <p:sldId id="638" r:id="rId21"/>
    <p:sldId id="624" r:id="rId22"/>
    <p:sldId id="646" r:id="rId23"/>
    <p:sldId id="647" r:id="rId24"/>
    <p:sldId id="648" r:id="rId25"/>
    <p:sldId id="649" r:id="rId26"/>
    <p:sldId id="650" r:id="rId27"/>
    <p:sldId id="651" r:id="rId28"/>
    <p:sldId id="625" r:id="rId29"/>
    <p:sldId id="668" r:id="rId30"/>
    <p:sldId id="654" r:id="rId31"/>
    <p:sldId id="652" r:id="rId32"/>
    <p:sldId id="653" r:id="rId33"/>
    <p:sldId id="573" r:id="rId34"/>
    <p:sldId id="657" r:id="rId35"/>
    <p:sldId id="655" r:id="rId36"/>
    <p:sldId id="661" r:id="rId37"/>
    <p:sldId id="662" r:id="rId38"/>
    <p:sldId id="663" r:id="rId39"/>
    <p:sldId id="664" r:id="rId40"/>
    <p:sldId id="628" r:id="rId41"/>
    <p:sldId id="640" r:id="rId42"/>
    <p:sldId id="639" r:id="rId43"/>
    <p:sldId id="656" r:id="rId44"/>
    <p:sldId id="576" r:id="rId45"/>
    <p:sldId id="641" r:id="rId46"/>
    <p:sldId id="575" r:id="rId47"/>
    <p:sldId id="642" r:id="rId48"/>
    <p:sldId id="658" r:id="rId49"/>
    <p:sldId id="659" r:id="rId50"/>
    <p:sldId id="643" r:id="rId51"/>
    <p:sldId id="660" r:id="rId52"/>
    <p:sldId id="616" r:id="rId53"/>
    <p:sldId id="645" r:id="rId54"/>
    <p:sldId id="613" r:id="rId55"/>
    <p:sldId id="666" r:id="rId56"/>
    <p:sldId id="593" r:id="rId57"/>
    <p:sldId id="595" r:id="rId58"/>
    <p:sldId id="597" r:id="rId59"/>
    <p:sldId id="599" r:id="rId60"/>
    <p:sldId id="596" r:id="rId61"/>
  </p:sldIdLst>
  <p:sldSz cx="9144000" cy="5143500" type="screen16x9"/>
  <p:notesSz cx="6858000" cy="9144000"/>
  <p:embeddedFontLst>
    <p:embeddedFont>
      <p:font typeface="Book Antiqua" panose="02040602050305030304" pitchFamily="18" charset="0"/>
      <p:regular r:id="rId63"/>
      <p:bold r:id="rId64"/>
      <p:italic r:id="rId65"/>
      <p:boldItalic r:id="rId66"/>
    </p:embeddedFont>
    <p:embeddedFont>
      <p:font typeface="Calibri" panose="020F0502020204030204" pitchFamily="34" charset="0"/>
      <p:regular r:id="rId67"/>
      <p:bold r:id="rId68"/>
      <p:italic r:id="rId69"/>
      <p:boldItalic r:id="rId70"/>
    </p:embeddedFont>
    <p:embeddedFont>
      <p:font typeface="Cambria Math" panose="02040503050406030204" pitchFamily="18" charset="0"/>
      <p:regular r:id="rId71"/>
    </p:embeddedFont>
    <p:embeddedFont>
      <p:font typeface="Corbel" panose="020B0503020204020204" pitchFamily="34" charset="0"/>
      <p:regular r:id="rId72"/>
      <p:bold r:id="rId73"/>
      <p:italic r:id="rId74"/>
      <p:boldItalic r:id="rId75"/>
    </p:embeddedFont>
    <p:embeddedFont>
      <p:font typeface="Kalpurush" panose="02000600000000000000" pitchFamily="2" charset="0"/>
      <p:regular r:id="rId76"/>
    </p:embeddedFont>
    <p:embeddedFont>
      <p:font typeface="Nikosh" panose="02000000000000000000" pitchFamily="2" charset="0"/>
      <p:regular r:id="rId77"/>
    </p:embeddedFont>
    <p:embeddedFont>
      <p:font typeface="Oswald" panose="02000503000000000000" pitchFamily="2" charset="0"/>
      <p:regular r:id="rId78"/>
      <p:bold r:id="rId79"/>
    </p:embeddedFont>
    <p:embeddedFont>
      <p:font typeface="SutonnyMJ" pitchFamily="2" charset="0"/>
      <p:regular r:id="rId80"/>
      <p:bold r:id="rId81"/>
      <p:italic r:id="rId82"/>
      <p:boldItalic r:id="rId83"/>
    </p:embeddedFont>
    <p:embeddedFont>
      <p:font typeface="Tinos" panose="020B0604020202020204" charset="0"/>
      <p:regular r:id="rId84"/>
      <p:bold r:id="rId85"/>
      <p:italic r:id="rId86"/>
      <p:boldItalic r:id="rId8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000FF"/>
    <a:srgbClr val="FF00FF"/>
    <a:srgbClr val="009900"/>
    <a:srgbClr val="00FF00"/>
    <a:srgbClr val="FFFFFF"/>
    <a:srgbClr val="FFFF00"/>
    <a:srgbClr val="00CC00"/>
    <a:srgbClr val="00FFFF"/>
    <a:srgbClr val="EAFC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26D88B8-E38D-4647-814C-4219EAFAFF94}">
  <a:tblStyle styleId="{626D88B8-E38D-4647-814C-4219EAFAFF9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Objects="1">
      <p:cViewPr varScale="1">
        <p:scale>
          <a:sx n="108" d="100"/>
          <a:sy n="108" d="100"/>
        </p:scale>
        <p:origin x="730" y="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1.fntdata"/><Relationship Id="rId68" Type="http://schemas.openxmlformats.org/officeDocument/2006/relationships/font" Target="fonts/font6.fntdata"/><Relationship Id="rId84" Type="http://schemas.openxmlformats.org/officeDocument/2006/relationships/font" Target="fonts/font22.fntdata"/><Relationship Id="rId89" Type="http://schemas.openxmlformats.org/officeDocument/2006/relationships/viewProps" Target="viewProp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font" Target="fonts/font12.fntdata"/><Relationship Id="rId79" Type="http://schemas.openxmlformats.org/officeDocument/2006/relationships/font" Target="fonts/font17.fntdata"/><Relationship Id="rId5" Type="http://schemas.openxmlformats.org/officeDocument/2006/relationships/slide" Target="slides/slide4.xml"/><Relationship Id="rId90" Type="http://schemas.openxmlformats.org/officeDocument/2006/relationships/theme" Target="theme/theme1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2.fntdata"/><Relationship Id="rId69" Type="http://schemas.openxmlformats.org/officeDocument/2006/relationships/font" Target="fonts/font7.fntdata"/><Relationship Id="rId77" Type="http://schemas.openxmlformats.org/officeDocument/2006/relationships/font" Target="fonts/font15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10.fntdata"/><Relationship Id="rId80" Type="http://schemas.openxmlformats.org/officeDocument/2006/relationships/font" Target="fonts/font18.fntdata"/><Relationship Id="rId85" Type="http://schemas.openxmlformats.org/officeDocument/2006/relationships/font" Target="fonts/font23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font" Target="fonts/font5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notesMaster" Target="notesMasters/notesMaster1.xml"/><Relationship Id="rId70" Type="http://schemas.openxmlformats.org/officeDocument/2006/relationships/font" Target="fonts/font8.fntdata"/><Relationship Id="rId75" Type="http://schemas.openxmlformats.org/officeDocument/2006/relationships/font" Target="fonts/font13.fntdata"/><Relationship Id="rId83" Type="http://schemas.openxmlformats.org/officeDocument/2006/relationships/font" Target="fonts/font21.fntdata"/><Relationship Id="rId88" Type="http://schemas.openxmlformats.org/officeDocument/2006/relationships/presProps" Target="presProps.xml"/><Relationship Id="rId9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font" Target="fonts/font3.fntdata"/><Relationship Id="rId73" Type="http://schemas.openxmlformats.org/officeDocument/2006/relationships/font" Target="fonts/font11.fntdata"/><Relationship Id="rId78" Type="http://schemas.openxmlformats.org/officeDocument/2006/relationships/font" Target="fonts/font16.fntdata"/><Relationship Id="rId81" Type="http://schemas.openxmlformats.org/officeDocument/2006/relationships/font" Target="fonts/font19.fntdata"/><Relationship Id="rId86" Type="http://schemas.openxmlformats.org/officeDocument/2006/relationships/font" Target="fonts/font2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font" Target="fonts/font14.fntdata"/><Relationship Id="rId7" Type="http://schemas.openxmlformats.org/officeDocument/2006/relationships/slide" Target="slides/slide6.xml"/><Relationship Id="rId71" Type="http://schemas.openxmlformats.org/officeDocument/2006/relationships/font" Target="fonts/font9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font" Target="fonts/font4.fntdata"/><Relationship Id="rId87" Type="http://schemas.openxmlformats.org/officeDocument/2006/relationships/font" Target="fonts/font25.fntdata"/><Relationship Id="rId61" Type="http://schemas.openxmlformats.org/officeDocument/2006/relationships/slide" Target="slides/slide60.xml"/><Relationship Id="rId82" Type="http://schemas.openxmlformats.org/officeDocument/2006/relationships/font" Target="fonts/font20.fntdata"/><Relationship Id="rId19" Type="http://schemas.openxmlformats.org/officeDocument/2006/relationships/slide" Target="slides/slide18.xml"/></Relationships>
</file>

<file path=ppt/media/hdphoto1.wdp>
</file>

<file path=ppt/media/hdphoto2.wdp>
</file>

<file path=ppt/media/hdphoto3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70.png>
</file>

<file path=ppt/media/image18.png>
</file>

<file path=ppt/media/image181.png>
</file>

<file path=ppt/media/image19.png>
</file>

<file path=ppt/media/image2.png>
</file>

<file path=ppt/media/image20.png>
</file>

<file path=ppt/media/image200.png>
</file>

<file path=ppt/media/image21.png>
</file>

<file path=ppt/media/image22.png>
</file>

<file path=ppt/media/image220.png>
</file>

<file path=ppt/media/image23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4.png>
</file>

<file path=ppt/media/image5.jpeg>
</file>

<file path=ppt/media/image5.png>
</file>

<file path=ppt/media/image6.jpe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749690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2195400" y="1915625"/>
            <a:ext cx="53079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ctrTitle"/>
          </p:nvPr>
        </p:nvSpPr>
        <p:spPr>
          <a:xfrm>
            <a:off x="1912025" y="2116750"/>
            <a:ext cx="5802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1912025" y="3144851"/>
            <a:ext cx="5802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 i="1">
                <a:solidFill>
                  <a:srgbClr val="66666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 i="1">
                <a:solidFill>
                  <a:srgbClr val="66666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 i="1">
                <a:solidFill>
                  <a:srgbClr val="66666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i="1">
                <a:solidFill>
                  <a:srgbClr val="66666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i="1">
                <a:solidFill>
                  <a:srgbClr val="66666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i="1">
                <a:solidFill>
                  <a:srgbClr val="66666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i="1">
                <a:solidFill>
                  <a:srgbClr val="66666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i="1">
                <a:solidFill>
                  <a:srgbClr val="66666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i="1">
                <a:solidFill>
                  <a:srgbClr val="666666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 txBox="1">
            <a:spLocks noGrp="1"/>
          </p:cNvSpPr>
          <p:nvPr>
            <p:ph type="body" idx="1"/>
          </p:nvPr>
        </p:nvSpPr>
        <p:spPr>
          <a:xfrm>
            <a:off x="1592350" y="3640275"/>
            <a:ext cx="65625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 i="1">
                <a:solidFill>
                  <a:srgbClr val="666666"/>
                </a:solidFill>
              </a:defRPr>
            </a:lvl1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5" name="Google Shape;45;p9"/>
          <p:cNvCxnSpPr/>
          <p:nvPr/>
        </p:nvCxnSpPr>
        <p:spPr>
          <a:xfrm>
            <a:off x="1706950" y="3643125"/>
            <a:ext cx="63213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1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1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592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48593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11/23/2021</a:t>
            </a:fld>
            <a:endParaRPr lang="en-US"/>
          </a:p>
        </p:txBody>
      </p:sp>
      <p:sp>
        <p:nvSpPr>
          <p:cNvPr id="104859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4859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5335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7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 descr="libro.png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1556175" y="719375"/>
            <a:ext cx="6616800" cy="6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1556175" y="1378821"/>
            <a:ext cx="6616800" cy="30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inos"/>
              <a:buChar char="◈"/>
              <a:defRPr sz="30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nos"/>
              <a:buChar char="◆"/>
              <a:defRPr sz="24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nos"/>
              <a:buChar char="◇"/>
              <a:defRPr sz="24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nos"/>
              <a:buChar char="⬥"/>
              <a:defRPr sz="18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nos"/>
              <a:buChar char="⬦"/>
              <a:defRPr sz="18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nos"/>
              <a:buChar char="⬦"/>
              <a:defRPr sz="18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nos"/>
              <a:buChar char="⬦"/>
              <a:defRPr sz="18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nos"/>
              <a:buChar char="⬦"/>
              <a:defRPr sz="18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nos"/>
              <a:buChar char="⬦"/>
              <a:defRPr sz="18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1pPr>
            <a:lvl2pPr lvl="1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2pPr>
            <a:lvl3pPr lvl="2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3pPr>
            <a:lvl4pPr lvl="3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4pPr>
            <a:lvl5pPr lvl="4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5pPr>
            <a:lvl6pPr lvl="5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6pPr>
            <a:lvl7pPr lvl="6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7pPr>
            <a:lvl8pPr lvl="7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8pPr>
            <a:lvl9pPr lvl="8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5" r:id="rId3"/>
    <p:sldLayoutId id="2147483657" r:id="rId4"/>
    <p:sldLayoutId id="2147483673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hyperlink" Target="mailto:atiqullahrac@gmail.com" TargetMode="External"/><Relationship Id="rId7" Type="http://schemas.microsoft.com/office/2007/relationships/hdphoto" Target="../media/hdphoto1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5.jpeg"/><Relationship Id="rId9" Type="http://schemas.microsoft.com/office/2007/relationships/hdphoto" Target="../media/hdphoto2.wdp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0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81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00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20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4" Type="http://schemas.microsoft.com/office/2007/relationships/hdphoto" Target="../media/hdphoto1.wdp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200" y="514350"/>
            <a:ext cx="7228850" cy="1676400"/>
          </a:xfrm>
          <a:solidFill>
            <a:srgbClr val="FFFF00"/>
          </a:solidFill>
          <a:ln w="76200">
            <a:solidFill>
              <a:srgbClr val="0000FF"/>
            </a:solidFill>
          </a:ln>
        </p:spPr>
        <p:txBody>
          <a:bodyPr/>
          <a:lstStyle/>
          <a:p>
            <a:pPr algn="ctr">
              <a:lnSpc>
                <a:spcPts val="5700"/>
              </a:lnSpc>
            </a:pPr>
            <a:r>
              <a:rPr lang="en-GB" sz="5100" spc="-300" dirty="0">
                <a:solidFill>
                  <a:srgbClr val="080808"/>
                </a:solidFill>
              </a:rPr>
              <a:t>G.O:7 </a:t>
            </a:r>
            <a:r>
              <a:rPr lang="en-US" sz="5100" spc="-300" dirty="0">
                <a:solidFill>
                  <a:srgbClr val="080808"/>
                </a:solidFill>
              </a:rPr>
              <a:t>Study the infiltration and ventilation load.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2266950"/>
            <a:ext cx="7228850" cy="2225076"/>
          </a:xfrm>
          <a:ln w="7620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0" indent="0" algn="just">
              <a:lnSpc>
                <a:spcPts val="3400"/>
              </a:lnSpc>
            </a:pPr>
            <a:r>
              <a:rPr lang="en-US" sz="3200" b="1" i="0" dirty="0">
                <a:solidFill>
                  <a:srgbClr val="080808"/>
                </a:solidFill>
              </a:rPr>
              <a:t>7.1Calculate the amount of fresh air/ </a:t>
            </a:r>
          </a:p>
          <a:p>
            <a:pPr marL="0" indent="0" algn="just">
              <a:lnSpc>
                <a:spcPts val="3400"/>
              </a:lnSpc>
            </a:pPr>
            <a:r>
              <a:rPr lang="en-US" sz="3200" b="1" i="0" dirty="0">
                <a:solidFill>
                  <a:srgbClr val="080808"/>
                </a:solidFill>
              </a:rPr>
              <a:t>ventilated air for comfort air-</a:t>
            </a:r>
          </a:p>
          <a:p>
            <a:pPr marL="0" indent="0" algn="just">
              <a:lnSpc>
                <a:spcPts val="3400"/>
              </a:lnSpc>
            </a:pPr>
            <a:r>
              <a:rPr lang="en-US" sz="3200" b="1" i="0" dirty="0">
                <a:solidFill>
                  <a:srgbClr val="080808"/>
                </a:solidFill>
              </a:rPr>
              <a:t>conditioning.</a:t>
            </a:r>
          </a:p>
          <a:p>
            <a:pPr marL="0" indent="0" algn="just">
              <a:lnSpc>
                <a:spcPts val="3400"/>
              </a:lnSpc>
            </a:pPr>
            <a:r>
              <a:rPr lang="en-US" sz="3200" b="1" i="0" dirty="0">
                <a:solidFill>
                  <a:srgbClr val="080808"/>
                </a:solidFill>
              </a:rPr>
              <a:t>7.2Solve problems related to infiltration</a:t>
            </a:r>
          </a:p>
          <a:p>
            <a:pPr marL="0" indent="0" algn="just">
              <a:lnSpc>
                <a:spcPts val="3400"/>
              </a:lnSpc>
            </a:pPr>
            <a:r>
              <a:rPr lang="en-US" sz="3200" b="1" i="0" dirty="0">
                <a:solidFill>
                  <a:srgbClr val="080808"/>
                </a:solidFill>
              </a:rPr>
              <a:t>and ventilation load.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1</a:t>
            </a:fld>
            <a:endParaRPr lang="en">
              <a:solidFill>
                <a:srgbClr val="797281"/>
              </a:solidFill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7</a:t>
            </a:r>
          </a:p>
        </p:txBody>
      </p:sp>
      <p:sp>
        <p:nvSpPr>
          <p:cNvPr id="6" name="TextBox 5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7" name="Rectangle 6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8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6038C95D-9188-48E4-BDFD-07B8A55DF6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F921332-E2E2-4AE3-B0AB-7F251DD6B480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52077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43399" y="590550"/>
            <a:ext cx="1676401" cy="1083600"/>
          </a:xfrm>
          <a:ln w="57150">
            <a:solidFill>
              <a:srgbClr val="00FF0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7200" spc="-150" dirty="0" err="1">
                <a:latin typeface="Nikosh" pitchFamily="2" charset="0"/>
                <a:cs typeface="Nikosh" pitchFamily="2" charset="0"/>
              </a:rPr>
              <a:t>নমূনা</a:t>
            </a:r>
            <a:endParaRPr lang="en-US" sz="7200" spc="-150" dirty="0">
              <a:latin typeface="Nikosh" pitchFamily="2" charset="0"/>
              <a:cs typeface="Nikosh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0018074"/>
              </p:ext>
            </p:extLst>
          </p:nvPr>
        </p:nvGraphicFramePr>
        <p:xfrm>
          <a:off x="1295400" y="1885949"/>
          <a:ext cx="7152650" cy="2606076"/>
        </p:xfrm>
        <a:graphic>
          <a:graphicData uri="http://schemas.openxmlformats.org/drawingml/2006/table">
            <a:tbl>
              <a:tblPr firstRow="1" bandRow="1">
                <a:tableStyleId>{626D88B8-E38D-4647-814C-4219EAFAFF94}</a:tableStyleId>
              </a:tblPr>
              <a:tblGrid>
                <a:gridCol w="17680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845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30303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4400" b="1" dirty="0" err="1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জব</a:t>
                      </a:r>
                      <a:r>
                        <a:rPr lang="en-US" sz="4400" b="1" baseline="0" dirty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 </a:t>
                      </a:r>
                      <a:r>
                        <a:rPr lang="en-US" sz="4400" b="1" baseline="0" dirty="0" err="1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নং</a:t>
                      </a:r>
                      <a:r>
                        <a:rPr lang="en-US" sz="4400" b="1" baseline="0" dirty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- </a:t>
                      </a:r>
                      <a:endParaRPr lang="en-US" sz="4400" b="1" dirty="0">
                        <a:solidFill>
                          <a:srgbClr val="000000"/>
                        </a:solidFill>
                        <a:latin typeface="Nikosh" pitchFamily="2" charset="0"/>
                        <a:cs typeface="Nikosh" pitchFamily="2" charset="0"/>
                      </a:endParaRPr>
                    </a:p>
                    <a:p>
                      <a:endParaRPr lang="en-US" sz="20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 dirty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                         </a:t>
                      </a:r>
                      <a:r>
                        <a:rPr lang="en-US" sz="3200" b="1" dirty="0" err="1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তারিখঃ</a:t>
                      </a:r>
                      <a:r>
                        <a:rPr lang="en-US" sz="3200" b="1" baseline="0" dirty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                </a:t>
                      </a:r>
                      <a:r>
                        <a:rPr lang="en-US" sz="3200" b="1" baseline="0" dirty="0" err="1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খ্রিঃ</a:t>
                      </a:r>
                      <a:endParaRPr lang="en-US" sz="32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0303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3600" b="1" spc="-150" dirty="0" err="1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জবের</a:t>
                      </a:r>
                      <a:r>
                        <a:rPr lang="en-US" sz="3600" b="1" spc="-150" dirty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 </a:t>
                      </a:r>
                      <a:r>
                        <a:rPr lang="en-US" sz="3600" b="1" spc="-150" dirty="0" err="1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নামঃ</a:t>
                      </a:r>
                      <a:endParaRPr lang="en-US" sz="3600" b="1" spc="-150" dirty="0">
                        <a:solidFill>
                          <a:srgbClr val="000000"/>
                        </a:solidFill>
                        <a:latin typeface="Nikosh" pitchFamily="2" charset="0"/>
                        <a:cs typeface="Nikosh" pitchFamily="2" charset="0"/>
                      </a:endParaRPr>
                    </a:p>
                    <a:p>
                      <a:endParaRPr lang="en-US" sz="20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7" name="TextBox 6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pic>
        <p:nvPicPr>
          <p:cNvPr id="8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7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693CD449-E1C9-4FE3-A30B-15A5B1117B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AF060E9-5DCB-4A75-A18D-77C01EF8AE5B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86082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514350"/>
            <a:ext cx="7076450" cy="3977676"/>
          </a:xfrm>
          <a:ln w="57150">
            <a:solidFill>
              <a:srgbClr val="FF00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0"/>
            <a:r>
              <a:rPr lang="en-US" sz="6600" b="1" i="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জব</a:t>
            </a:r>
            <a:r>
              <a:rPr lang="en-US" sz="6600" b="1" i="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6600" b="1" i="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নং</a:t>
            </a:r>
            <a:r>
              <a:rPr lang="en-US" sz="6600" b="1" i="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- ৭     </a:t>
            </a:r>
          </a:p>
          <a:p>
            <a:pPr marL="0"/>
            <a:r>
              <a:rPr lang="en-US" sz="66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তারিখ</a:t>
            </a:r>
            <a:r>
              <a:rPr lang="en-US" sz="66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: </a:t>
            </a:r>
            <a:r>
              <a:rPr lang="en-US" sz="6600" b="1" i="0" spc="-30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--- --- --- </a:t>
            </a:r>
            <a:r>
              <a:rPr lang="en-US" sz="66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খ্রি</a:t>
            </a:r>
            <a:r>
              <a:rPr lang="en-US" sz="66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:</a:t>
            </a:r>
          </a:p>
          <a:p>
            <a:pPr marL="0" lvl="0" algn="ctr"/>
            <a:r>
              <a:rPr lang="en-US" sz="38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জবের</a:t>
            </a:r>
            <a:r>
              <a:rPr lang="en-US" sz="38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8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নাম</a:t>
            </a:r>
            <a:r>
              <a:rPr lang="en-US" sz="38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: </a:t>
            </a:r>
            <a:r>
              <a:rPr lang="en-US" sz="3800" b="1" i="0" spc="-150" dirty="0" err="1">
                <a:solidFill>
                  <a:srgbClr val="009900"/>
                </a:solidFill>
                <a:latin typeface="Nikosh" pitchFamily="2" charset="0"/>
                <a:cs typeface="Nikosh" pitchFamily="2" charset="0"/>
              </a:rPr>
              <a:t>বায়ু</a:t>
            </a:r>
            <a:r>
              <a:rPr lang="en-US" sz="3800" b="1" i="0" spc="-150" dirty="0">
                <a:solidFill>
                  <a:srgbClr val="0099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800" b="1" i="0" spc="-150" dirty="0" err="1">
                <a:solidFill>
                  <a:srgbClr val="009900"/>
                </a:solidFill>
                <a:latin typeface="Nikosh" pitchFamily="2" charset="0"/>
                <a:cs typeface="Nikosh" pitchFamily="2" charset="0"/>
              </a:rPr>
              <a:t>অনুপ্রবেশ</a:t>
            </a:r>
            <a:r>
              <a:rPr lang="en-US" sz="3800" b="1" i="0" spc="-150" dirty="0">
                <a:solidFill>
                  <a:srgbClr val="0099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38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এবং</a:t>
            </a:r>
            <a:r>
              <a:rPr lang="en-US" sz="38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800" b="1" i="0" spc="-15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বায়ু</a:t>
            </a:r>
            <a:r>
              <a:rPr lang="en-US" sz="3800" b="1" i="0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3800" b="1" i="0" spc="-15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চলনজনিত</a:t>
            </a:r>
            <a:endParaRPr lang="en-US" sz="3800" b="1" i="0" spc="-150" dirty="0">
              <a:solidFill>
                <a:srgbClr val="0000FF"/>
              </a:solidFill>
              <a:latin typeface="Nikosh" pitchFamily="2" charset="0"/>
              <a:cs typeface="Nikosh" pitchFamily="2" charset="0"/>
            </a:endParaRPr>
          </a:p>
          <a:p>
            <a:pPr marL="0" lvl="0" algn="ctr"/>
            <a:r>
              <a:rPr lang="en-US" sz="40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40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পর্যবেক্ষণকরণ</a:t>
            </a:r>
            <a:endParaRPr lang="en-US" sz="4000" b="1" i="0" spc="-15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r>
              <a:rPr lang="en-US" sz="3850" b="1" i="0" spc="-300" dirty="0">
                <a:solidFill>
                  <a:srgbClr val="000000"/>
                </a:solidFill>
                <a:latin typeface="Calibri"/>
              </a:rPr>
              <a:t>Study the </a:t>
            </a:r>
            <a:r>
              <a:rPr lang="en-US" sz="3850" b="1" i="0" spc="-300" dirty="0">
                <a:solidFill>
                  <a:srgbClr val="0000FF"/>
                </a:solidFill>
                <a:latin typeface="Calibri"/>
              </a:rPr>
              <a:t>infiltration</a:t>
            </a:r>
            <a:r>
              <a:rPr lang="en-US" sz="3850" b="1" i="0" spc="-300" dirty="0">
                <a:solidFill>
                  <a:srgbClr val="000000"/>
                </a:solidFill>
                <a:latin typeface="Calibri"/>
              </a:rPr>
              <a:t> and </a:t>
            </a:r>
            <a:r>
              <a:rPr lang="en-US" sz="3850" b="1" i="0" spc="-3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</a:rPr>
              <a:t>ventilation</a:t>
            </a:r>
            <a:r>
              <a:rPr lang="en-US" sz="3850" b="1" i="0" spc="-300" dirty="0">
                <a:solidFill>
                  <a:srgbClr val="FF0000"/>
                </a:solidFill>
                <a:latin typeface="Calibri"/>
              </a:rPr>
              <a:t> </a:t>
            </a:r>
            <a:r>
              <a:rPr lang="en-US" sz="3850" b="1" i="0" spc="-300" dirty="0">
                <a:solidFill>
                  <a:srgbClr val="000000"/>
                </a:solidFill>
                <a:latin typeface="Calibri"/>
              </a:rPr>
              <a:t>load</a:t>
            </a:r>
            <a:endParaRPr lang="en-US" sz="3850" b="1" spc="-300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sp>
        <p:nvSpPr>
          <p:cNvPr id="5" name="Rectangle 4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6" name="TextBox 5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763000" y="0"/>
            <a:ext cx="381000" cy="51435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US" sz="3200" spc="-300" dirty="0"/>
              <a:t>7</a:t>
            </a:r>
          </a:p>
        </p:txBody>
      </p:sp>
      <p:pic>
        <p:nvPicPr>
          <p:cNvPr id="8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22D7A992-2D7E-44D4-BFAD-014B475E53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E162C2E-E2A7-4221-85F1-D2357A148933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49170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763000" y="0"/>
            <a:ext cx="381000" cy="51435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US" sz="3200" spc="-300" dirty="0"/>
              <a:t>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12</a:t>
            </a:fld>
            <a:endParaRPr lang="en">
              <a:solidFill>
                <a:srgbClr val="79728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rgbClr val="0099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0223353"/>
              </p:ext>
            </p:extLst>
          </p:nvPr>
        </p:nvGraphicFramePr>
        <p:xfrm>
          <a:off x="1206795" y="548465"/>
          <a:ext cx="7315200" cy="3977640"/>
        </p:xfrm>
        <a:graphic>
          <a:graphicData uri="http://schemas.openxmlformats.org/drawingml/2006/table">
            <a:tbl>
              <a:tblPr firstRow="1" bandRow="1">
                <a:tableStyleId>{626D88B8-E38D-4647-814C-4219EAFAFF94}</a:tableStyleId>
              </a:tblPr>
              <a:tblGrid>
                <a:gridCol w="114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72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70685">
                <a:tc>
                  <a:txBody>
                    <a:bodyPr/>
                    <a:lstStyle/>
                    <a:p>
                      <a:pPr algn="l"/>
                      <a:endParaRPr lang="en-US" sz="100" b="1" spc="-150" dirty="0">
                        <a:solidFill>
                          <a:srgbClr val="000000"/>
                        </a:solidFill>
                        <a:latin typeface="Nikosh" pitchFamily="2" charset="0"/>
                        <a:cs typeface="Nikosh" pitchFamily="2" charset="0"/>
                      </a:endParaRPr>
                    </a:p>
                    <a:p>
                      <a:pPr algn="l"/>
                      <a:r>
                        <a:rPr lang="en-US" sz="2600" b="1" spc="-150" dirty="0" err="1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জব</a:t>
                      </a:r>
                      <a:r>
                        <a:rPr lang="en-US" sz="2600" b="1" spc="-150" baseline="0" dirty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 </a:t>
                      </a:r>
                      <a:r>
                        <a:rPr lang="en-US" sz="2600" b="1" spc="-150" baseline="0" dirty="0" err="1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নং</a:t>
                      </a:r>
                      <a:r>
                        <a:rPr lang="en-US" sz="2600" b="1" spc="-150" baseline="0" dirty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- ৭</a:t>
                      </a:r>
                      <a:endParaRPr lang="en-US" sz="2600" b="1" spc="-150" dirty="0">
                        <a:solidFill>
                          <a:srgbClr val="000000"/>
                        </a:solidFill>
                        <a:latin typeface="Nikosh" pitchFamily="2" charset="0"/>
                        <a:cs typeface="Nikosh" pitchFamily="2" charset="0"/>
                      </a:endParaRP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1" spc="-150" dirty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                        </a:t>
                      </a:r>
                      <a:r>
                        <a:rPr lang="en-US" sz="3600" b="1" spc="-150" dirty="0" err="1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তারিখ</a:t>
                      </a:r>
                      <a:r>
                        <a:rPr lang="en-US" sz="3600" b="1" spc="-150" dirty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: --- ---</a:t>
                      </a:r>
                      <a:r>
                        <a:rPr lang="en-US" sz="3600" b="1" spc="-150" baseline="0" dirty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 ---- </a:t>
                      </a:r>
                      <a:r>
                        <a:rPr lang="en-US" sz="3600" b="1" spc="-150" baseline="0" dirty="0" err="1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খ্রিঃ</a:t>
                      </a:r>
                      <a:endParaRPr lang="en-US" sz="3600" b="1" spc="-150" baseline="0" dirty="0">
                        <a:solidFill>
                          <a:srgbClr val="000000"/>
                        </a:solidFill>
                        <a:latin typeface="Nikosh" pitchFamily="2" charset="0"/>
                        <a:cs typeface="Nikosh" pitchFamily="2" charset="0"/>
                      </a:endParaRPr>
                    </a:p>
                  </a:txBody>
                  <a:tcPr>
                    <a:solidFill>
                      <a:srgbClr val="00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90104">
                <a:tc>
                  <a:txBody>
                    <a:bodyPr/>
                    <a:lstStyle/>
                    <a:p>
                      <a:pPr algn="ctr"/>
                      <a:endParaRPr lang="en-US" sz="2000" b="1" dirty="0">
                        <a:solidFill>
                          <a:srgbClr val="000000"/>
                        </a:solidFill>
                        <a:latin typeface="Nikosh" pitchFamily="2" charset="0"/>
                        <a:cs typeface="Nikosh" pitchFamily="2" charset="0"/>
                      </a:endParaRPr>
                    </a:p>
                    <a:p>
                      <a:pPr algn="ctr"/>
                      <a:r>
                        <a:rPr lang="en-US" sz="2000" b="1" dirty="0" err="1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জবের</a:t>
                      </a:r>
                      <a:r>
                        <a:rPr lang="en-US" sz="2000" b="1" dirty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 </a:t>
                      </a:r>
                      <a:r>
                        <a:rPr lang="en-US" sz="2000" b="1" dirty="0" err="1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নাম</a:t>
                      </a:r>
                      <a:r>
                        <a:rPr lang="en-US" sz="2000" b="1" dirty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: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4191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666666"/>
                        </a:buClr>
                        <a:buSzPts val="1800"/>
                        <a:buFont typeface="Tinos"/>
                        <a:buNone/>
                        <a:tabLst/>
                        <a:defRPr/>
                      </a:pPr>
                      <a:r>
                        <a:rPr kumimoji="0" lang="en-US" sz="4800" b="1" i="0" u="none" strike="noStrike" kern="0" cap="none" spc="-30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Nikosh" pitchFamily="2" charset="0"/>
                          <a:ea typeface="Tinos"/>
                          <a:cs typeface="Nikosh" pitchFamily="2" charset="0"/>
                          <a:sym typeface="Tinos"/>
                        </a:rPr>
                        <a:t>  </a:t>
                      </a:r>
                      <a:r>
                        <a:rPr kumimoji="0" lang="en-US" sz="4600" b="1" i="0" u="none" strike="noStrike" kern="0" cap="none" spc="-300" normalizeH="0" baseline="0" noProof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Nikosh" pitchFamily="2" charset="0"/>
                          <a:ea typeface="Tinos"/>
                          <a:cs typeface="Nikosh" pitchFamily="2" charset="0"/>
                          <a:sym typeface="Tinos"/>
                        </a:rPr>
                        <a:t>বায়ু</a:t>
                      </a:r>
                      <a:r>
                        <a:rPr kumimoji="0" lang="en-US" sz="4600" b="1" i="0" u="none" strike="noStrike" kern="0" cap="none" spc="-30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Nikosh" pitchFamily="2" charset="0"/>
                          <a:ea typeface="Tinos"/>
                          <a:cs typeface="Nikosh" pitchFamily="2" charset="0"/>
                          <a:sym typeface="Tinos"/>
                        </a:rPr>
                        <a:t> </a:t>
                      </a:r>
                      <a:r>
                        <a:rPr kumimoji="0" lang="en-US" sz="4600" b="1" i="0" u="none" strike="noStrike" kern="0" cap="none" spc="-300" normalizeH="0" baseline="0" noProof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Nikosh" pitchFamily="2" charset="0"/>
                          <a:ea typeface="Tinos"/>
                          <a:cs typeface="Nikosh" pitchFamily="2" charset="0"/>
                          <a:sym typeface="Tinos"/>
                        </a:rPr>
                        <a:t>অনুপ্রবেশ</a:t>
                      </a:r>
                      <a:r>
                        <a:rPr kumimoji="0" lang="en-US" sz="4600" b="1" i="0" u="none" strike="noStrike" kern="0" cap="none" spc="-30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Nikosh" pitchFamily="2" charset="0"/>
                          <a:ea typeface="Tinos"/>
                          <a:cs typeface="Nikosh" pitchFamily="2" charset="0"/>
                          <a:sym typeface="Tinos"/>
                        </a:rPr>
                        <a:t>  </a:t>
                      </a:r>
                      <a:r>
                        <a:rPr kumimoji="0" lang="en-US" sz="4600" b="1" i="0" u="none" strike="noStrike" kern="0" cap="none" spc="-30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Nikosh" pitchFamily="2" charset="0"/>
                          <a:ea typeface="Tinos"/>
                          <a:cs typeface="Nikosh" pitchFamily="2" charset="0"/>
                          <a:sym typeface="Tinos"/>
                        </a:rPr>
                        <a:t>এবং</a:t>
                      </a:r>
                      <a:r>
                        <a:rPr kumimoji="0" lang="en-US" sz="4600" b="1" i="0" u="none" strike="noStrike" kern="0" cap="none" spc="-30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Nikosh" pitchFamily="2" charset="0"/>
                          <a:ea typeface="Tinos"/>
                          <a:cs typeface="Nikosh" pitchFamily="2" charset="0"/>
                          <a:sym typeface="Tinos"/>
                        </a:rPr>
                        <a:t> </a:t>
                      </a:r>
                      <a:r>
                        <a:rPr kumimoji="0" lang="en-US" sz="4600" b="1" i="0" u="none" strike="noStrike" kern="0" cap="none" spc="-300" normalizeH="0" baseline="0" noProof="0" dirty="0" err="1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uLnTx/>
                          <a:uFillTx/>
                          <a:latin typeface="Nikosh" pitchFamily="2" charset="0"/>
                          <a:ea typeface="Tinos"/>
                          <a:cs typeface="Nikosh" pitchFamily="2" charset="0"/>
                          <a:sym typeface="Tinos"/>
                        </a:rPr>
                        <a:t>বায়ু</a:t>
                      </a:r>
                      <a:r>
                        <a:rPr kumimoji="0" lang="en-US" sz="4600" b="1" i="0" u="none" strike="noStrike" kern="0" cap="none" spc="-300" normalizeH="0" baseline="0" noProof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uLnTx/>
                          <a:uFillTx/>
                          <a:latin typeface="Nikosh" pitchFamily="2" charset="0"/>
                          <a:ea typeface="Tinos"/>
                          <a:cs typeface="Nikosh" pitchFamily="2" charset="0"/>
                          <a:sym typeface="Tinos"/>
                        </a:rPr>
                        <a:t>  </a:t>
                      </a:r>
                      <a:r>
                        <a:rPr kumimoji="0" lang="en-US" sz="4600" b="1" i="0" u="none" strike="noStrike" kern="0" cap="none" spc="-300" normalizeH="0" baseline="0" noProof="0" dirty="0" err="1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uLnTx/>
                          <a:uFillTx/>
                          <a:latin typeface="Nikosh" pitchFamily="2" charset="0"/>
                          <a:ea typeface="Tinos"/>
                          <a:cs typeface="Nikosh" pitchFamily="2" charset="0"/>
                          <a:sym typeface="Tinos"/>
                        </a:rPr>
                        <a:t>চলনজনিত</a:t>
                      </a:r>
                      <a:endParaRPr kumimoji="0" lang="en-US" sz="4600" b="1" i="0" u="none" strike="noStrike" kern="0" cap="none" spc="-300" normalizeH="0" baseline="0" noProof="0" dirty="0">
                        <a:ln>
                          <a:noFill/>
                        </a:ln>
                        <a:solidFill>
                          <a:srgbClr val="0000FF"/>
                        </a:solidFill>
                        <a:effectLst/>
                        <a:uLnTx/>
                        <a:uFillTx/>
                        <a:latin typeface="Nikosh" pitchFamily="2" charset="0"/>
                        <a:ea typeface="Tinos"/>
                        <a:cs typeface="Nikosh" pitchFamily="2" charset="0"/>
                        <a:sym typeface="Tinos"/>
                      </a:endParaRPr>
                    </a:p>
                    <a:p>
                      <a:pPr marL="0" marR="0" lvl="0" indent="-41910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666666"/>
                        </a:buClr>
                        <a:buSzPts val="1800"/>
                        <a:buFont typeface="Tinos"/>
                        <a:buNone/>
                        <a:tabLst/>
                        <a:defRPr/>
                      </a:pPr>
                      <a:r>
                        <a:rPr kumimoji="0" lang="en-US" sz="4000" b="1" i="0" u="none" strike="noStrike" kern="0" cap="none" spc="-15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Nikosh" pitchFamily="2" charset="0"/>
                          <a:ea typeface="Tinos"/>
                          <a:cs typeface="Nikosh" pitchFamily="2" charset="0"/>
                          <a:sym typeface="Tinos"/>
                        </a:rPr>
                        <a:t> </a:t>
                      </a:r>
                      <a:r>
                        <a:rPr kumimoji="0" lang="en-US" sz="5400" b="1" i="0" u="none" strike="noStrike" kern="0" cap="none" spc="-30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Nikosh" pitchFamily="2" charset="0"/>
                          <a:ea typeface="Tinos"/>
                          <a:cs typeface="Nikosh" pitchFamily="2" charset="0"/>
                          <a:sym typeface="Tinos"/>
                        </a:rPr>
                        <a:t>লোড</a:t>
                      </a:r>
                      <a:r>
                        <a:rPr kumimoji="0" lang="en-US" sz="5400" b="1" i="0" u="none" strike="noStrike" kern="0" cap="none" spc="-30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Nikosh" pitchFamily="2" charset="0"/>
                          <a:ea typeface="Tinos"/>
                          <a:cs typeface="Nikosh" pitchFamily="2" charset="0"/>
                          <a:sym typeface="Tinos"/>
                        </a:rPr>
                        <a:t> </a:t>
                      </a:r>
                      <a:r>
                        <a:rPr kumimoji="0" lang="en-US" sz="5400" b="1" i="0" u="none" strike="noStrike" kern="0" cap="none" spc="-30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Nikosh" pitchFamily="2" charset="0"/>
                          <a:ea typeface="Tinos"/>
                          <a:cs typeface="Nikosh" pitchFamily="2" charset="0"/>
                          <a:sym typeface="Tinos"/>
                        </a:rPr>
                        <a:t>পর্যবেক্ষণকরণ</a:t>
                      </a:r>
                      <a:endParaRPr kumimoji="0" lang="en-US" sz="5400" b="1" i="0" u="none" strike="noStrike" kern="0" cap="none" spc="-30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Nikosh" pitchFamily="2" charset="0"/>
                        <a:ea typeface="Tinos"/>
                        <a:cs typeface="Nikosh" pitchFamily="2" charset="0"/>
                        <a:sym typeface="Tinos"/>
                      </a:endParaRPr>
                    </a:p>
                    <a:p>
                      <a:pPr marL="457200" marR="0" lvl="0" indent="-41910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666666"/>
                        </a:buClr>
                        <a:buSzPts val="1800"/>
                        <a:buFont typeface="Tinos"/>
                        <a:buNone/>
                        <a:tabLst/>
                        <a:defRPr/>
                      </a:pPr>
                      <a:r>
                        <a:rPr kumimoji="0" lang="en-US" sz="5100" b="1" i="0" u="none" strike="noStrike" kern="0" cap="none" spc="-30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Tinos"/>
                          <a:cs typeface="Tinos"/>
                          <a:sym typeface="Tinos"/>
                        </a:rPr>
                        <a:t>Study the </a:t>
                      </a:r>
                      <a:r>
                        <a:rPr kumimoji="0" lang="en-US" sz="5100" b="1" i="0" u="none" strike="noStrike" kern="0" cap="none" spc="-300" normalizeH="0" baseline="0" noProof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uLnTx/>
                          <a:uFillTx/>
                          <a:latin typeface="Calibri"/>
                          <a:ea typeface="Tinos"/>
                          <a:cs typeface="Tinos"/>
                          <a:sym typeface="Tinos"/>
                        </a:rPr>
                        <a:t>infiltration</a:t>
                      </a:r>
                      <a:r>
                        <a:rPr kumimoji="0" lang="en-US" sz="5100" b="1" i="0" u="none" strike="noStrike" kern="0" cap="none" spc="-30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Tinos"/>
                          <a:cs typeface="Tinos"/>
                          <a:sym typeface="Tinos"/>
                        </a:rPr>
                        <a:t> and </a:t>
                      </a:r>
                      <a:r>
                        <a:rPr kumimoji="0" lang="en-US" sz="6000" b="1" i="0" u="none" strike="noStrike" kern="0" cap="none" spc="-30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alibri"/>
                          <a:ea typeface="Tinos"/>
                          <a:cs typeface="Tinos"/>
                          <a:sym typeface="Tinos"/>
                        </a:rPr>
                        <a:t>ventilation</a:t>
                      </a:r>
                      <a:r>
                        <a:rPr kumimoji="0" lang="en-US" sz="6000" b="1" i="0" u="none" strike="noStrike" kern="0" cap="none" spc="-30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Calibri"/>
                          <a:ea typeface="Tinos"/>
                          <a:cs typeface="Tinos"/>
                          <a:sym typeface="Tinos"/>
                        </a:rPr>
                        <a:t> </a:t>
                      </a:r>
                      <a:r>
                        <a:rPr kumimoji="0" lang="en-US" sz="6000" b="1" i="0" u="none" strike="noStrike" kern="0" cap="none" spc="-30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Tinos"/>
                          <a:cs typeface="Tinos"/>
                          <a:sym typeface="Tinos"/>
                        </a:rPr>
                        <a:t>load</a:t>
                      </a:r>
                      <a:endParaRPr kumimoji="0" lang="en-US" sz="6000" b="1" i="1" u="none" strike="noStrike" kern="0" cap="none" spc="-300" normalizeH="0" baseline="0" noProof="0" dirty="0">
                        <a:ln>
                          <a:noFill/>
                        </a:ln>
                        <a:solidFill>
                          <a:srgbClr val="666666"/>
                        </a:solidFill>
                        <a:effectLst/>
                        <a:uLnTx/>
                        <a:uFillTx/>
                        <a:latin typeface="Tinos"/>
                        <a:ea typeface="Tinos"/>
                        <a:cs typeface="Tinos"/>
                        <a:sym typeface="Tinos"/>
                      </a:endParaRPr>
                    </a:p>
                  </a:txBody>
                  <a:tcPr>
                    <a:solidFill>
                      <a:srgbClr val="00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8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E99FDF10-762B-4C97-8DAC-E66370FE97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B19C247-914D-4C04-9F32-565950017994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56453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24200" y="514350"/>
            <a:ext cx="2895600" cy="1066800"/>
          </a:xfrm>
          <a:solidFill>
            <a:srgbClr val="00FFFF"/>
          </a:solidFill>
          <a:ln w="57150">
            <a:solidFill>
              <a:srgbClr val="FF00FF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6600" spc="-150" dirty="0" err="1">
                <a:latin typeface="Nikosh" pitchFamily="2" charset="0"/>
                <a:cs typeface="Nikosh" pitchFamily="2" charset="0"/>
              </a:rPr>
              <a:t>জব</a:t>
            </a:r>
            <a:r>
              <a:rPr lang="en-US" sz="6600" spc="-150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6600" spc="-150" dirty="0" err="1">
                <a:latin typeface="Nikosh" pitchFamily="2" charset="0"/>
                <a:cs typeface="Nikosh" pitchFamily="2" charset="0"/>
              </a:rPr>
              <a:t>শীট</a:t>
            </a:r>
            <a:endParaRPr lang="en-US" sz="6600" spc="-150" dirty="0">
              <a:latin typeface="Nikosh" pitchFamily="2" charset="0"/>
              <a:cs typeface="Nikosh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6921" y="1718277"/>
            <a:ext cx="7228850" cy="2834676"/>
          </a:xfrm>
          <a:solidFill>
            <a:schemeClr val="bg1"/>
          </a:solidFill>
          <a:ln w="57150">
            <a:solidFill>
              <a:srgbClr val="000000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lvl="0"/>
            <a:r>
              <a:rPr lang="en-US" sz="3600" b="1" i="0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১।  </a:t>
            </a:r>
            <a:r>
              <a:rPr lang="en-US" sz="3600" b="1" i="0" spc="-15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জবের</a:t>
            </a:r>
            <a:r>
              <a:rPr lang="en-US" sz="3600" b="1" i="0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600" b="1" i="0" spc="-15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উদ্দেশ্য</a:t>
            </a:r>
            <a:r>
              <a:rPr lang="en-US" sz="3600" b="1" i="0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(Objectives):</a:t>
            </a:r>
          </a:p>
          <a:p>
            <a:pPr marL="0" lvl="0"/>
            <a:r>
              <a:rPr lang="en-US" sz="3600" b="1" i="0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২।  </a:t>
            </a:r>
            <a:r>
              <a:rPr lang="en-US" sz="3600" b="1" i="0" spc="-15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কার্যপ্রণালী</a:t>
            </a:r>
            <a:r>
              <a:rPr lang="en-US" sz="3600" b="1" i="0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(Working procedure):</a:t>
            </a:r>
          </a:p>
          <a:p>
            <a:pPr marL="0" lvl="0"/>
            <a:r>
              <a:rPr lang="en-US" sz="30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৩। </a:t>
            </a:r>
            <a:r>
              <a:rPr lang="en-US" sz="3000" b="1" i="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সমস্যাবলি</a:t>
            </a:r>
            <a:r>
              <a:rPr lang="en-US" sz="30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ও </a:t>
            </a:r>
            <a:r>
              <a:rPr lang="en-US" sz="3000" b="1" i="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সমাধান</a:t>
            </a:r>
            <a:r>
              <a:rPr lang="en-US" sz="30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(Problem &amp; Solving ):</a:t>
            </a:r>
            <a:endParaRPr lang="en-US" sz="3000" b="1" i="0" dirty="0">
              <a:solidFill>
                <a:srgbClr val="0D01AF"/>
              </a:solidFill>
              <a:latin typeface="Nikosh" pitchFamily="2" charset="0"/>
              <a:cs typeface="Nikosh" pitchFamily="2" charset="0"/>
            </a:endParaRPr>
          </a:p>
          <a:p>
            <a:pPr marL="0" lvl="0"/>
            <a:r>
              <a:rPr lang="en-US" sz="40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৪। </a:t>
            </a:r>
            <a:r>
              <a:rPr lang="en-US" sz="4000" b="1" i="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সতর্কতা</a:t>
            </a:r>
            <a:r>
              <a:rPr lang="en-US" sz="40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(</a:t>
            </a:r>
            <a:r>
              <a:rPr lang="en-US" sz="4000" b="1" i="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Precautions</a:t>
            </a:r>
            <a:r>
              <a:rPr lang="en-US" sz="40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): </a:t>
            </a:r>
          </a:p>
          <a:p>
            <a:pPr marL="0" lvl="0"/>
            <a:r>
              <a:rPr lang="en-US" sz="40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৫। </a:t>
            </a:r>
            <a:r>
              <a:rPr lang="en-US" sz="4000" b="1" i="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মন্তব্য</a:t>
            </a:r>
            <a:r>
              <a:rPr lang="en-US" sz="40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(</a:t>
            </a:r>
            <a:r>
              <a:rPr lang="en-US" sz="4000" b="1" i="0" dirty="0">
                <a:solidFill>
                  <a:srgbClr val="C00000"/>
                </a:solidFill>
                <a:latin typeface="Nikosh" pitchFamily="2" charset="0"/>
                <a:cs typeface="Nikosh" pitchFamily="2" charset="0"/>
              </a:rPr>
              <a:t>Remarks</a:t>
            </a:r>
            <a:r>
              <a:rPr lang="en-US" sz="40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): </a:t>
            </a:r>
            <a:endParaRPr lang="en-US" sz="4000" b="1" i="0" dirty="0">
              <a:solidFill>
                <a:srgbClr val="0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rgbClr val="0099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7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64BBF97C-65A8-4558-93A5-2644E045B7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4A5E38C-7FCD-4DE8-8210-D071A6AE2D57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24083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514350"/>
            <a:ext cx="7391400" cy="838200"/>
          </a:xfrm>
          <a:ln w="57150">
            <a:solidFill>
              <a:srgbClr val="00FF00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>
              <a:lnSpc>
                <a:spcPts val="4700"/>
              </a:lnSpc>
            </a:pPr>
            <a:r>
              <a:rPr lang="en-US" sz="5500" spc="-150" dirty="0" err="1">
                <a:latin typeface="Nikosh" pitchFamily="2" charset="0"/>
                <a:cs typeface="Nikosh" pitchFamily="2" charset="0"/>
              </a:rPr>
              <a:t>উদ্দেশ্য</a:t>
            </a:r>
            <a:r>
              <a:rPr lang="en-US" sz="5500" spc="-150" dirty="0">
                <a:latin typeface="Nikosh" pitchFamily="2" charset="0"/>
                <a:cs typeface="Nikosh" pitchFamily="2" charset="0"/>
              </a:rPr>
              <a:t> (</a:t>
            </a:r>
            <a:r>
              <a:rPr lang="en-US" sz="5400" spc="-1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  <a:r>
              <a:rPr lang="en-US" sz="5500" spc="-150" dirty="0">
                <a:latin typeface="Nikosh" pitchFamily="2" charset="0"/>
                <a:cs typeface="Nikosh" pitchFamily="2" charset="0"/>
              </a:rPr>
              <a:t>):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03434" y="1444027"/>
            <a:ext cx="7315200" cy="3047999"/>
          </a:xfrm>
          <a:solidFill>
            <a:schemeClr val="bg1"/>
          </a:solidFill>
          <a:ln w="76200">
            <a:solidFill>
              <a:srgbClr val="FF00FF"/>
            </a:solidFill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/>
          <a:lstStyle/>
          <a:p>
            <a:pPr marL="0"/>
            <a:endParaRPr lang="en-US" sz="1400" b="1" i="0" spc="-30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pPr marL="0"/>
            <a:r>
              <a:rPr lang="en-US" sz="55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১। </a:t>
            </a:r>
            <a:r>
              <a:rPr lang="en-US" sz="55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আরামদায়ক</a:t>
            </a:r>
            <a:r>
              <a:rPr lang="en-US" sz="55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55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বা</a:t>
            </a:r>
            <a:r>
              <a:rPr lang="en-US" sz="55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55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শীতাতপ</a:t>
            </a:r>
            <a:r>
              <a:rPr lang="en-US" sz="55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55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নিয়ন্ত্রণ</a:t>
            </a:r>
            <a:r>
              <a:rPr lang="en-US" sz="55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</a:p>
          <a:p>
            <a:pPr marL="0"/>
            <a:r>
              <a:rPr lang="en-US" sz="51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4800" b="1" i="0" spc="-3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</a:t>
            </a:r>
            <a:r>
              <a:rPr lang="en-US" sz="51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) </a:t>
            </a:r>
            <a:r>
              <a:rPr lang="en-US" sz="51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ব্যবস্থায়</a:t>
            </a:r>
            <a:r>
              <a:rPr lang="en-US" sz="51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5100" b="1" i="0" spc="-30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ফ্রেশ</a:t>
            </a:r>
            <a:r>
              <a:rPr lang="en-US" sz="5100" b="1" i="0" spc="-30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5100" b="1" i="0" spc="-30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এয়ারের</a:t>
            </a:r>
            <a:r>
              <a:rPr lang="en-US" sz="5100" b="1" i="0" spc="-30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51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পরিমাণ</a:t>
            </a:r>
            <a:r>
              <a:rPr lang="en-US" sz="51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</a:p>
          <a:p>
            <a:pPr marL="0"/>
            <a:r>
              <a:rPr lang="en-US" sz="5600" b="1" i="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নির্ণয়করণ</a:t>
            </a:r>
            <a:r>
              <a:rPr lang="en-US" sz="56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5600" b="1" i="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সম্পর্কে</a:t>
            </a:r>
            <a:r>
              <a:rPr lang="en-US" sz="56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5600" b="1" i="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ধারণা</a:t>
            </a:r>
            <a:r>
              <a:rPr lang="en-US" sz="56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5600" b="1" i="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লাভ</a:t>
            </a:r>
            <a:r>
              <a:rPr lang="en-US" sz="56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endParaRPr lang="en-US" sz="5600" b="1" i="0" dirty="0">
              <a:solidFill>
                <a:srgbClr val="000000"/>
              </a:solidFill>
              <a:latin typeface="SutonnyMJ" pitchFamily="2" charset="0"/>
              <a:cs typeface="SutonnyMJ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rgbClr val="0099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FF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7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870A18CD-F0CA-4E26-84AF-136BD63461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1A2B274-FFB8-4A34-A14B-97253E42379A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1626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5400" y="590550"/>
            <a:ext cx="7152649" cy="3901476"/>
          </a:xfrm>
          <a:ln w="76200">
            <a:solidFill>
              <a:srgbClr val="FF00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lvl="0"/>
            <a:endParaRPr lang="en-US" sz="2800" b="1" i="0" spc="-15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pPr lvl="0"/>
            <a:r>
              <a:rPr lang="en-US" sz="56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২। </a:t>
            </a:r>
            <a:r>
              <a:rPr lang="en-US" sz="56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ইনফিলট্রেশন</a:t>
            </a:r>
            <a:r>
              <a:rPr lang="en-US" sz="56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6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বা</a:t>
            </a:r>
            <a:r>
              <a:rPr lang="en-US" sz="56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6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বায়ু</a:t>
            </a:r>
            <a:r>
              <a:rPr lang="en-US" sz="56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6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অনুপ্রবেশ</a:t>
            </a:r>
            <a:r>
              <a:rPr lang="en-US" sz="56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</a:p>
          <a:p>
            <a:pPr lvl="0"/>
            <a:r>
              <a:rPr lang="en-US" sz="4800" b="1" i="0" spc="-150" dirty="0">
                <a:solidFill>
                  <a:srgbClr val="000000"/>
                </a:solidFill>
                <a:latin typeface="SutonnyMJ" pitchFamily="2" charset="0"/>
                <a:cs typeface="SutonnyMJ" pitchFamily="2" charset="0"/>
              </a:rPr>
              <a:t> </a:t>
            </a:r>
            <a:r>
              <a:rPr lang="en-US" sz="60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এবং</a:t>
            </a:r>
            <a:r>
              <a:rPr lang="en-US" sz="60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60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ভেন্ট্রিলেশনজনিত</a:t>
            </a:r>
            <a:r>
              <a:rPr lang="en-US" sz="60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60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সমস্যা</a:t>
            </a:r>
            <a:r>
              <a:rPr lang="en-US" sz="60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</a:p>
          <a:p>
            <a:pPr lvl="0"/>
            <a:r>
              <a:rPr lang="en-US" sz="59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সমাধান</a:t>
            </a:r>
            <a:r>
              <a:rPr lang="en-US" sz="59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59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সম্পর্কে</a:t>
            </a:r>
            <a:r>
              <a:rPr lang="en-US" sz="59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9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জানতে</a:t>
            </a:r>
            <a:r>
              <a:rPr lang="en-US" sz="59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9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পারবে</a:t>
            </a:r>
            <a:endParaRPr lang="en-US" sz="5900" b="1" i="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rgbClr val="0099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FF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7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864D80D3-ECCD-4797-B6BF-D12C677AA0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6726744-9F94-415B-816A-D43E427F50E5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78270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199" y="514350"/>
            <a:ext cx="7315199" cy="990600"/>
          </a:xfrm>
          <a:solidFill>
            <a:srgbClr val="FFFF00"/>
          </a:solidFill>
          <a:ln w="57150">
            <a:solidFill>
              <a:srgbClr val="C00000"/>
            </a:solidFill>
          </a:ln>
        </p:spPr>
        <p:txBody>
          <a:bodyPr/>
          <a:lstStyle/>
          <a:p>
            <a:pPr algn="ctr"/>
            <a:r>
              <a:rPr lang="en-US" sz="440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কার্যপ্রণালী</a:t>
            </a:r>
            <a:r>
              <a:rPr lang="en-US" sz="440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000" spc="-3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(Working  Procedure)</a:t>
            </a:r>
            <a:endParaRPr lang="en-US" sz="4400" spc="-3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0733" y="1623188"/>
            <a:ext cx="7228850" cy="2868838"/>
          </a:xfrm>
          <a:ln w="76200">
            <a:solidFill>
              <a:srgbClr val="0000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0" algn="ctr">
              <a:lnSpc>
                <a:spcPts val="5500"/>
              </a:lnSpc>
            </a:pPr>
            <a:r>
              <a:rPr lang="en-US" sz="5000" b="1" i="0" spc="-150" dirty="0">
                <a:solidFill>
                  <a:srgbClr val="000000"/>
                </a:solidFill>
                <a:latin typeface="SutonnyMJ"/>
              </a:rPr>
              <a:t>†</a:t>
            </a:r>
            <a:r>
              <a:rPr lang="en-US" sz="5000" b="1" i="0" spc="-150" dirty="0" err="1">
                <a:solidFill>
                  <a:srgbClr val="000000"/>
                </a:solidFill>
                <a:latin typeface="SutonnyMJ"/>
              </a:rPr>
              <a:t>Kv‡bv</a:t>
            </a:r>
            <a:r>
              <a:rPr lang="en-US" sz="5000" b="1" i="0" spc="-150" dirty="0">
                <a:solidFill>
                  <a:srgbClr val="000000"/>
                </a:solidFill>
                <a:latin typeface="SutonnyMJ"/>
              </a:rPr>
              <a:t> </a:t>
            </a:r>
            <a:r>
              <a:rPr lang="en-US" sz="5000" b="1" i="0" spc="-150" dirty="0" err="1">
                <a:solidFill>
                  <a:srgbClr val="000000"/>
                </a:solidFill>
                <a:latin typeface="SutonnyMJ"/>
              </a:rPr>
              <a:t>kxZvZc</a:t>
            </a:r>
            <a:r>
              <a:rPr lang="en-US" sz="5000" b="1" i="0" spc="-150" dirty="0">
                <a:solidFill>
                  <a:srgbClr val="000000"/>
                </a:solidFill>
                <a:latin typeface="SutonnyMJ"/>
              </a:rPr>
              <a:t> </a:t>
            </a:r>
            <a:r>
              <a:rPr lang="en-US" sz="5000" b="1" i="0" spc="-150" dirty="0" err="1">
                <a:solidFill>
                  <a:srgbClr val="000000"/>
                </a:solidFill>
                <a:latin typeface="SutonnyMJ"/>
              </a:rPr>
              <a:t>wbqwš¿Z</a:t>
            </a:r>
            <a:r>
              <a:rPr lang="en-US" sz="5000" b="1" i="0" spc="-150" dirty="0">
                <a:solidFill>
                  <a:srgbClr val="000000"/>
                </a:solidFill>
                <a:latin typeface="SutonnyMJ"/>
              </a:rPr>
              <a:t> ¯’</a:t>
            </a:r>
            <a:r>
              <a:rPr lang="en-US" sz="5000" b="1" i="0" spc="-150" dirty="0" err="1">
                <a:solidFill>
                  <a:srgbClr val="000000"/>
                </a:solidFill>
                <a:latin typeface="SutonnyMJ"/>
              </a:rPr>
              <a:t>v‡bi</a:t>
            </a:r>
            <a:r>
              <a:rPr lang="en-US" sz="5000" b="1" i="0" spc="-150" dirty="0">
                <a:solidFill>
                  <a:srgbClr val="000000"/>
                </a:solidFill>
                <a:latin typeface="SutonnyMJ"/>
              </a:rPr>
              <a:t> `</a:t>
            </a:r>
            <a:r>
              <a:rPr lang="en-US" sz="5000" b="1" i="0" spc="-150" dirty="0" err="1">
                <a:solidFill>
                  <a:srgbClr val="000000"/>
                </a:solidFill>
                <a:latin typeface="SutonnyMJ"/>
              </a:rPr>
              <a:t>iRv</a:t>
            </a:r>
            <a:r>
              <a:rPr lang="en-US" sz="5000" b="1" i="0" spc="-150" dirty="0">
                <a:solidFill>
                  <a:srgbClr val="000000"/>
                </a:solidFill>
                <a:latin typeface="SutonnyMJ"/>
              </a:rPr>
              <a:t>,</a:t>
            </a:r>
          </a:p>
          <a:p>
            <a:pPr marL="0" algn="ctr">
              <a:lnSpc>
                <a:spcPts val="5500"/>
              </a:lnSpc>
            </a:pPr>
            <a:r>
              <a:rPr lang="en-US" sz="4800" b="1" i="0" spc="-150" dirty="0" err="1">
                <a:solidFill>
                  <a:srgbClr val="000000"/>
                </a:solidFill>
                <a:latin typeface="SutonnyMJ"/>
              </a:rPr>
              <a:t>Rvbvjvi</a:t>
            </a:r>
            <a:r>
              <a:rPr lang="en-US" sz="4800" b="1" i="0" spc="-150" dirty="0">
                <a:solidFill>
                  <a:srgbClr val="000000"/>
                </a:solidFill>
                <a:latin typeface="SutonnyMJ"/>
              </a:rPr>
              <a:t> </a:t>
            </a:r>
            <a:r>
              <a:rPr lang="en-US" sz="4800" b="1" i="0" spc="-150" dirty="0" err="1">
                <a:solidFill>
                  <a:srgbClr val="000000"/>
                </a:solidFill>
                <a:latin typeface="SutonnyMJ"/>
              </a:rPr>
              <a:t>wQ</a:t>
            </a:r>
            <a:r>
              <a:rPr lang="en-US" sz="4800" b="1" i="0" spc="-150" dirty="0">
                <a:solidFill>
                  <a:srgbClr val="000000"/>
                </a:solidFill>
                <a:latin typeface="SutonnyMJ"/>
              </a:rPr>
              <a:t>`ª </a:t>
            </a:r>
            <a:r>
              <a:rPr lang="en-US" sz="4800" b="1" i="0" spc="-150" dirty="0" err="1">
                <a:solidFill>
                  <a:srgbClr val="000000"/>
                </a:solidFill>
                <a:latin typeface="SutonnyMJ"/>
              </a:rPr>
              <a:t>ev</a:t>
            </a:r>
            <a:r>
              <a:rPr lang="en-US" sz="4800" b="1" i="0" spc="-150" dirty="0">
                <a:solidFill>
                  <a:srgbClr val="000000"/>
                </a:solidFill>
                <a:latin typeface="SutonnyMJ"/>
              </a:rPr>
              <a:t> </a:t>
            </a:r>
            <a:r>
              <a:rPr lang="en-US" sz="4800" b="1" i="0" spc="-150" dirty="0" err="1">
                <a:solidFill>
                  <a:srgbClr val="000000"/>
                </a:solidFill>
                <a:latin typeface="SutonnyMJ"/>
              </a:rPr>
              <a:t>duvK</a:t>
            </a:r>
            <a:r>
              <a:rPr lang="en-US" sz="4800" b="1" i="0" spc="-150" dirty="0">
                <a:solidFill>
                  <a:srgbClr val="000000"/>
                </a:solidFill>
                <a:latin typeface="SutonnyMJ"/>
              </a:rPr>
              <a:t> </a:t>
            </a:r>
            <a:r>
              <a:rPr lang="en-US" sz="4800" b="1" i="0" spc="-150" dirty="0" err="1">
                <a:solidFill>
                  <a:srgbClr val="000000"/>
                </a:solidFill>
                <a:latin typeface="SutonnyMJ"/>
              </a:rPr>
              <a:t>w`‡q</a:t>
            </a:r>
            <a:r>
              <a:rPr lang="en-US" sz="4800" b="1" i="0" spc="-150" dirty="0">
                <a:solidFill>
                  <a:srgbClr val="000000"/>
                </a:solidFill>
                <a:latin typeface="SutonnyMJ"/>
              </a:rPr>
              <a:t> </a:t>
            </a:r>
            <a:r>
              <a:rPr lang="en-US" sz="4800" b="1" i="0" spc="-150" dirty="0" err="1">
                <a:solidFill>
                  <a:srgbClr val="000000"/>
                </a:solidFill>
                <a:latin typeface="SutonnyMJ"/>
              </a:rPr>
              <a:t>A_ev</a:t>
            </a:r>
            <a:r>
              <a:rPr lang="en-US" sz="4800" b="1" i="0" spc="-150" dirty="0">
                <a:solidFill>
                  <a:srgbClr val="000000"/>
                </a:solidFill>
                <a:latin typeface="SutonnyMJ"/>
              </a:rPr>
              <a:t> </a:t>
            </a:r>
            <a:r>
              <a:rPr lang="en-US" sz="4800" b="1" i="0" spc="-150" dirty="0" err="1">
                <a:solidFill>
                  <a:srgbClr val="000000"/>
                </a:solidFill>
                <a:latin typeface="SutonnyMJ"/>
              </a:rPr>
              <a:t>evievi</a:t>
            </a:r>
            <a:r>
              <a:rPr lang="en-US" sz="4800" b="1" i="0" spc="-150" dirty="0">
                <a:solidFill>
                  <a:srgbClr val="000000"/>
                </a:solidFill>
                <a:latin typeface="SutonnyMJ"/>
              </a:rPr>
              <a:t> </a:t>
            </a:r>
          </a:p>
          <a:p>
            <a:pPr marL="0" algn="ctr">
              <a:lnSpc>
                <a:spcPts val="5500"/>
              </a:lnSpc>
            </a:pPr>
            <a:r>
              <a:rPr lang="en-US" sz="4800" b="1" i="0" dirty="0">
                <a:solidFill>
                  <a:srgbClr val="000000"/>
                </a:solidFill>
                <a:latin typeface="SutonnyMJ"/>
              </a:rPr>
              <a:t>`</a:t>
            </a:r>
            <a:r>
              <a:rPr lang="en-US" sz="4800" b="1" i="0" dirty="0" err="1">
                <a:solidFill>
                  <a:srgbClr val="000000"/>
                </a:solidFill>
                <a:latin typeface="SutonnyMJ"/>
              </a:rPr>
              <a:t>iRv-Rvbvjv</a:t>
            </a:r>
            <a:r>
              <a:rPr lang="en-US" sz="4800" b="1" i="0" dirty="0">
                <a:solidFill>
                  <a:srgbClr val="000000"/>
                </a:solidFill>
                <a:latin typeface="SutonnyMJ"/>
              </a:rPr>
              <a:t> †</a:t>
            </a:r>
            <a:r>
              <a:rPr lang="en-US" sz="4800" b="1" i="0" dirty="0" err="1">
                <a:solidFill>
                  <a:srgbClr val="000000"/>
                </a:solidFill>
                <a:latin typeface="SutonnyMJ"/>
              </a:rPr>
              <a:t>Lvjvi</a:t>
            </a:r>
            <a:r>
              <a:rPr lang="en-US" sz="4800" b="1" i="0" dirty="0">
                <a:solidFill>
                  <a:srgbClr val="000000"/>
                </a:solidFill>
                <a:latin typeface="SutonnyMJ"/>
              </a:rPr>
              <a:t> </a:t>
            </a:r>
            <a:r>
              <a:rPr lang="en-US" sz="4800" b="1" i="0" dirty="0" err="1">
                <a:solidFill>
                  <a:srgbClr val="000000"/>
                </a:solidFill>
                <a:latin typeface="SutonnyMJ"/>
              </a:rPr>
              <a:t>Kvi‡Y</a:t>
            </a:r>
            <a:r>
              <a:rPr lang="en-US" sz="4800" b="1" i="0" dirty="0">
                <a:solidFill>
                  <a:srgbClr val="000000"/>
                </a:solidFill>
                <a:latin typeface="SutonnyMJ"/>
              </a:rPr>
              <a:t> </a:t>
            </a:r>
            <a:r>
              <a:rPr lang="en-US" sz="4800" b="1" i="0" dirty="0" err="1">
                <a:solidFill>
                  <a:srgbClr val="000000"/>
                </a:solidFill>
                <a:latin typeface="SutonnyMJ"/>
              </a:rPr>
              <a:t>evB‡ii</a:t>
            </a:r>
            <a:endParaRPr lang="en-US" sz="4800" b="1" i="0" dirty="0">
              <a:solidFill>
                <a:srgbClr val="000000"/>
              </a:solidFill>
              <a:latin typeface="SutonnyMJ"/>
            </a:endParaRPr>
          </a:p>
          <a:p>
            <a:pPr marL="0" algn="ctr">
              <a:lnSpc>
                <a:spcPts val="5500"/>
              </a:lnSpc>
            </a:pPr>
            <a:r>
              <a:rPr lang="en-US" sz="4800" b="1" i="0" dirty="0" err="1">
                <a:solidFill>
                  <a:srgbClr val="000000"/>
                </a:solidFill>
                <a:latin typeface="SutonnyMJ"/>
              </a:rPr>
              <a:t>DËß</a:t>
            </a:r>
            <a:r>
              <a:rPr lang="en-US" sz="4800" b="1" i="0" dirty="0">
                <a:solidFill>
                  <a:srgbClr val="000000"/>
                </a:solidFill>
                <a:latin typeface="SutonnyMJ"/>
              </a:rPr>
              <a:t> </a:t>
            </a:r>
            <a:r>
              <a:rPr lang="en-US" sz="4800" b="1" i="0" dirty="0" err="1">
                <a:solidFill>
                  <a:srgbClr val="000000"/>
                </a:solidFill>
                <a:latin typeface="SutonnyMJ"/>
              </a:rPr>
              <a:t>evZvm</a:t>
            </a:r>
            <a:r>
              <a:rPr lang="en-US" sz="4800" b="1" i="0" dirty="0">
                <a:solidFill>
                  <a:srgbClr val="000000"/>
                </a:solidFill>
                <a:latin typeface="SutonnyMJ"/>
              </a:rPr>
              <a:t> </a:t>
            </a:r>
            <a:r>
              <a:rPr lang="en-US" sz="4800" b="1" i="0" dirty="0" err="1">
                <a:solidFill>
                  <a:srgbClr val="000000"/>
                </a:solidFill>
                <a:latin typeface="SutonnyMJ"/>
              </a:rPr>
              <a:t>KwÛkb</a:t>
            </a:r>
            <a:r>
              <a:rPr lang="en-US" sz="4800" b="1" i="0" dirty="0">
                <a:solidFill>
                  <a:srgbClr val="000000"/>
                </a:solidFill>
                <a:latin typeface="SutonnyMJ"/>
              </a:rPr>
              <a:t> †¯</a:t>
            </a:r>
            <a:r>
              <a:rPr lang="en-US" sz="4800" b="1" i="0" dirty="0" err="1">
                <a:solidFill>
                  <a:srgbClr val="000000"/>
                </a:solidFill>
                <a:latin typeface="SutonnyMJ"/>
              </a:rPr>
              <a:t>ú‡m</a:t>
            </a:r>
            <a:r>
              <a:rPr lang="en-US" sz="4800" b="1" i="0" dirty="0">
                <a:solidFill>
                  <a:srgbClr val="000000"/>
                </a:solidFill>
                <a:latin typeface="SutonnyMJ"/>
              </a:rPr>
              <a:t> </a:t>
            </a:r>
            <a:r>
              <a:rPr lang="en-US" sz="4800" b="1" i="0" dirty="0" err="1">
                <a:solidFill>
                  <a:srgbClr val="000000"/>
                </a:solidFill>
                <a:latin typeface="SutonnyMJ"/>
              </a:rPr>
              <a:t>cÖ‡ek</a:t>
            </a:r>
            <a:endParaRPr lang="en-US" sz="4400" b="1" i="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7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30689A8A-F766-46D7-911B-A3E88D641B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6D31C35-E277-4286-A103-D00EC1AAB49A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38402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514350"/>
            <a:ext cx="7228849" cy="3977676"/>
          </a:xfrm>
          <a:solidFill>
            <a:schemeClr val="bg1"/>
          </a:solidFill>
          <a:ln w="76200">
            <a:solidFill>
              <a:srgbClr val="0000FF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/>
          <a:lstStyle/>
          <a:p>
            <a:pPr marL="0" lvl="0"/>
            <a:endParaRPr lang="en-US" sz="300" b="1" i="0" spc="-150" dirty="0">
              <a:solidFill>
                <a:srgbClr val="000000"/>
              </a:solidFill>
              <a:latin typeface="SutonnyMJ"/>
            </a:endParaRPr>
          </a:p>
          <a:p>
            <a:pPr marL="0" lvl="0" algn="ctr">
              <a:lnSpc>
                <a:spcPts val="5100"/>
              </a:lnSpc>
            </a:pPr>
            <a:r>
              <a:rPr lang="en-US" sz="5000" b="1" i="0" spc="-300" dirty="0" err="1">
                <a:solidFill>
                  <a:srgbClr val="000000"/>
                </a:solidFill>
                <a:latin typeface="SutonnyMJ"/>
              </a:rPr>
              <a:t>Kiv‡K</a:t>
            </a:r>
            <a:r>
              <a:rPr lang="en-US" sz="5000" b="1" i="0" spc="-300" dirty="0">
                <a:solidFill>
                  <a:srgbClr val="000000"/>
                </a:solidFill>
                <a:latin typeface="SutonnyMJ"/>
              </a:rPr>
              <a:t> </a:t>
            </a:r>
            <a:r>
              <a:rPr lang="en-US" sz="5000" b="1" i="0" spc="-300" dirty="0" err="1">
                <a:solidFill>
                  <a:srgbClr val="000000"/>
                </a:solidFill>
                <a:latin typeface="SutonnyMJ"/>
              </a:rPr>
              <a:t>Bbwd‡ëªkb</a:t>
            </a:r>
            <a:r>
              <a:rPr lang="en-US" sz="5000" b="1" i="0" spc="-300" dirty="0">
                <a:solidFill>
                  <a:srgbClr val="000000"/>
                </a:solidFill>
                <a:latin typeface="SutonnyMJ"/>
              </a:rPr>
              <a:t> </a:t>
            </a:r>
            <a:r>
              <a:rPr lang="en-US" sz="5000" b="1" i="0" spc="-300" dirty="0" err="1">
                <a:solidFill>
                  <a:srgbClr val="000000"/>
                </a:solidFill>
                <a:latin typeface="SutonnyMJ"/>
              </a:rPr>
              <a:t>e‡j</a:t>
            </a:r>
            <a:r>
              <a:rPr lang="en-US" sz="5000" b="1" i="0" spc="-300" dirty="0">
                <a:solidFill>
                  <a:srgbClr val="000000"/>
                </a:solidFill>
                <a:latin typeface="SutonnyMJ"/>
              </a:rPr>
              <a:t>| </a:t>
            </a:r>
            <a:r>
              <a:rPr lang="en-US" sz="5000" b="1" i="0" spc="-300" dirty="0" err="1">
                <a:solidFill>
                  <a:srgbClr val="000000"/>
                </a:solidFill>
                <a:latin typeface="SutonnyMJ"/>
              </a:rPr>
              <a:t>Bbwdj‡Uªk‡bi</a:t>
            </a:r>
            <a:endParaRPr lang="en-US" sz="5000" b="1" i="0" spc="-300" dirty="0">
              <a:solidFill>
                <a:srgbClr val="000000"/>
              </a:solidFill>
              <a:latin typeface="SutonnyMJ"/>
            </a:endParaRPr>
          </a:p>
          <a:p>
            <a:pPr marL="0" lvl="0" algn="ctr">
              <a:lnSpc>
                <a:spcPts val="5100"/>
              </a:lnSpc>
            </a:pPr>
            <a:r>
              <a:rPr lang="en-US" sz="4800" b="1" i="0" spc="-150" dirty="0" err="1">
                <a:solidFill>
                  <a:srgbClr val="000000"/>
                </a:solidFill>
                <a:latin typeface="SutonnyMJ"/>
              </a:rPr>
              <a:t>cwigvY</a:t>
            </a:r>
            <a:r>
              <a:rPr lang="en-US" sz="4800" b="1" i="0" spc="-150" dirty="0">
                <a:solidFill>
                  <a:srgbClr val="000000"/>
                </a:solidFill>
                <a:latin typeface="SutonnyMJ"/>
              </a:rPr>
              <a:t> </a:t>
            </a:r>
            <a:r>
              <a:rPr lang="en-US" sz="4800" b="1" i="0" spc="-150" dirty="0" err="1">
                <a:solidFill>
                  <a:srgbClr val="000000"/>
                </a:solidFill>
                <a:latin typeface="SutonnyMJ"/>
              </a:rPr>
              <a:t>wbf©i</a:t>
            </a:r>
            <a:r>
              <a:rPr lang="en-US" sz="4800" b="1" i="0" spc="-150" dirty="0">
                <a:solidFill>
                  <a:srgbClr val="000000"/>
                </a:solidFill>
                <a:latin typeface="SutonnyMJ"/>
              </a:rPr>
              <a:t> </a:t>
            </a:r>
            <a:r>
              <a:rPr lang="en-US" sz="4800" b="1" i="0" spc="-150" dirty="0" err="1">
                <a:solidFill>
                  <a:srgbClr val="000000"/>
                </a:solidFill>
                <a:latin typeface="SutonnyMJ"/>
              </a:rPr>
              <a:t>K‡i</a:t>
            </a:r>
            <a:r>
              <a:rPr lang="en-US" sz="4800" b="1" i="0" spc="-150" dirty="0">
                <a:solidFill>
                  <a:srgbClr val="000000"/>
                </a:solidFill>
                <a:latin typeface="SutonnyMJ"/>
              </a:rPr>
              <a:t> `</a:t>
            </a:r>
            <a:r>
              <a:rPr lang="en-US" sz="4800" b="1" i="0" spc="-150" dirty="0" err="1">
                <a:solidFill>
                  <a:srgbClr val="000000"/>
                </a:solidFill>
                <a:latin typeface="SutonnyMJ"/>
              </a:rPr>
              <a:t>iRv</a:t>
            </a:r>
            <a:r>
              <a:rPr lang="en-US" sz="4800" b="1" i="0" spc="-150" dirty="0">
                <a:solidFill>
                  <a:srgbClr val="000000"/>
                </a:solidFill>
                <a:latin typeface="SutonnyMJ"/>
              </a:rPr>
              <a:t>, </a:t>
            </a:r>
            <a:r>
              <a:rPr lang="en-US" sz="4800" b="1" i="0" spc="-150" dirty="0" err="1">
                <a:solidFill>
                  <a:srgbClr val="000000"/>
                </a:solidFill>
                <a:latin typeface="SutonnyMJ"/>
              </a:rPr>
              <a:t>Rvbvjvi</a:t>
            </a:r>
            <a:r>
              <a:rPr lang="en-US" sz="4800" b="1" i="0" spc="-150" dirty="0">
                <a:solidFill>
                  <a:srgbClr val="000000"/>
                </a:solidFill>
                <a:latin typeface="SutonnyMJ"/>
              </a:rPr>
              <a:t> †</a:t>
            </a:r>
            <a:r>
              <a:rPr lang="en-US" sz="4800" b="1" i="0" spc="-150" dirty="0" err="1">
                <a:solidFill>
                  <a:srgbClr val="000000"/>
                </a:solidFill>
                <a:latin typeface="SutonnyMJ"/>
              </a:rPr>
              <a:t>d«g</a:t>
            </a:r>
            <a:endParaRPr lang="en-US" sz="4800" b="1" i="0" spc="-150" dirty="0">
              <a:solidFill>
                <a:srgbClr val="000000"/>
              </a:solidFill>
              <a:latin typeface="SutonnyMJ"/>
            </a:endParaRPr>
          </a:p>
          <a:p>
            <a:pPr marL="0" lvl="0" algn="ctr">
              <a:lnSpc>
                <a:spcPts val="5100"/>
              </a:lnSpc>
            </a:pPr>
            <a:r>
              <a:rPr lang="en-US" sz="4800" b="1" i="0" spc="-150" dirty="0" err="1">
                <a:solidFill>
                  <a:srgbClr val="000000"/>
                </a:solidFill>
                <a:latin typeface="SutonnyMJ"/>
              </a:rPr>
              <a:t>KZUv</a:t>
            </a:r>
            <a:r>
              <a:rPr lang="en-US" sz="4800" b="1" i="0" spc="-150" dirty="0">
                <a:solidFill>
                  <a:srgbClr val="000000"/>
                </a:solidFill>
                <a:latin typeface="SutonnyMJ"/>
              </a:rPr>
              <a:t> </a:t>
            </a:r>
            <a:r>
              <a:rPr lang="en-US" sz="4800" b="1" i="0" spc="-150" dirty="0" err="1">
                <a:solidFill>
                  <a:srgbClr val="000000"/>
                </a:solidFill>
                <a:latin typeface="SutonnyMJ"/>
              </a:rPr>
              <a:t>evqy‡iv</a:t>
            </a:r>
            <a:r>
              <a:rPr lang="en-US" sz="4400" b="1" i="0" spc="-150" dirty="0" err="1">
                <a:solidFill>
                  <a:srgbClr val="000000"/>
                </a:solidFill>
                <a:latin typeface="SutonnyMJ"/>
              </a:rPr>
              <a:t>gvby‡li</a:t>
            </a:r>
            <a:r>
              <a:rPr lang="en-US" sz="4400" b="1" i="0" spc="-150" dirty="0">
                <a:solidFill>
                  <a:srgbClr val="000000"/>
                </a:solidFill>
                <a:latin typeface="SutonnyMJ"/>
              </a:rPr>
              <a:t> </a:t>
            </a:r>
            <a:r>
              <a:rPr lang="en-US" sz="4400" b="1" i="0" spc="-150" dirty="0" err="1">
                <a:solidFill>
                  <a:srgbClr val="000000"/>
                </a:solidFill>
                <a:latin typeface="SutonnyMJ"/>
              </a:rPr>
              <a:t>hvZvqv‡Zi</a:t>
            </a:r>
            <a:r>
              <a:rPr lang="en-US" sz="4400" b="1" i="0" spc="-150" dirty="0">
                <a:solidFill>
                  <a:srgbClr val="000000"/>
                </a:solidFill>
                <a:latin typeface="SutonnyMJ"/>
              </a:rPr>
              <a:t> </a:t>
            </a:r>
          </a:p>
          <a:p>
            <a:pPr marL="0" lvl="0" algn="ctr">
              <a:lnSpc>
                <a:spcPts val="5100"/>
              </a:lnSpc>
            </a:pPr>
            <a:r>
              <a:rPr lang="en-US" sz="4800" b="1" i="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জন্য</a:t>
            </a:r>
            <a:r>
              <a:rPr lang="en-US" sz="4800" b="1" i="0" dirty="0">
                <a:solidFill>
                  <a:srgbClr val="000000"/>
                </a:solidFill>
                <a:latin typeface="SutonnyMJ"/>
              </a:rPr>
              <a:t> `</a:t>
            </a:r>
            <a:r>
              <a:rPr lang="en-US" sz="4800" b="1" i="0" dirty="0" err="1">
                <a:solidFill>
                  <a:srgbClr val="000000"/>
                </a:solidFill>
                <a:latin typeface="SutonnyMJ"/>
              </a:rPr>
              <a:t>iRv</a:t>
            </a:r>
            <a:r>
              <a:rPr lang="en-US" sz="4800" b="1" i="0" dirty="0">
                <a:solidFill>
                  <a:srgbClr val="000000"/>
                </a:solidFill>
                <a:latin typeface="SutonnyMJ"/>
              </a:rPr>
              <a:t> KZ Nb </a:t>
            </a:r>
            <a:r>
              <a:rPr lang="en-US" sz="4800" b="1" i="0" dirty="0" err="1">
                <a:solidFill>
                  <a:srgbClr val="000000"/>
                </a:solidFill>
                <a:latin typeface="SutonnyMJ"/>
              </a:rPr>
              <a:t>Nb</a:t>
            </a:r>
            <a:r>
              <a:rPr lang="en-US" sz="4800" b="1" i="0" dirty="0">
                <a:solidFill>
                  <a:srgbClr val="000000"/>
                </a:solidFill>
                <a:latin typeface="SutonnyMJ"/>
              </a:rPr>
              <a:t> †</a:t>
            </a:r>
            <a:r>
              <a:rPr lang="en-US" sz="4800" b="1" i="0" dirty="0" err="1">
                <a:solidFill>
                  <a:srgbClr val="000000"/>
                </a:solidFill>
                <a:latin typeface="SutonnyMJ"/>
              </a:rPr>
              <a:t>Lvjv</a:t>
            </a:r>
            <a:r>
              <a:rPr lang="en-US" sz="4800" b="1" i="0" dirty="0">
                <a:solidFill>
                  <a:srgbClr val="000000"/>
                </a:solidFill>
                <a:latin typeface="SutonnyMJ"/>
              </a:rPr>
              <a:t> nq </a:t>
            </a:r>
          </a:p>
          <a:p>
            <a:pPr marL="0" lvl="0" algn="ctr">
              <a:lnSpc>
                <a:spcPts val="5100"/>
              </a:lnSpc>
            </a:pPr>
            <a:r>
              <a:rPr lang="en-US" sz="4800" b="1" i="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ইত্যাদির</a:t>
            </a:r>
            <a:r>
              <a:rPr lang="en-US" sz="48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800" b="1" i="0" dirty="0">
                <a:solidFill>
                  <a:srgbClr val="000000"/>
                </a:solidFill>
                <a:latin typeface="SutonnyMJ"/>
              </a:rPr>
              <a:t> </a:t>
            </a:r>
            <a:r>
              <a:rPr lang="en-US" sz="4800" b="1" i="0" dirty="0" err="1">
                <a:solidFill>
                  <a:srgbClr val="000000"/>
                </a:solidFill>
                <a:latin typeface="SutonnyMJ"/>
              </a:rPr>
              <a:t>Dc‡i</a:t>
            </a:r>
            <a:r>
              <a:rPr lang="en-US" sz="48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।</a:t>
            </a:r>
            <a:endParaRPr lang="en-US" sz="4400" b="1" i="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FF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7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AA6E0F7F-F182-418F-A945-ACF92E2CF7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A610C87-1F7E-4916-B30A-E5BDE79AC692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7497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7438" y="514349"/>
            <a:ext cx="7110611" cy="4038603"/>
          </a:xfrm>
          <a:ln w="76200">
            <a:solidFill>
              <a:srgbClr val="0000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0" algn="ctr">
              <a:lnSpc>
                <a:spcPts val="4920"/>
              </a:lnSpc>
            </a:pPr>
            <a:r>
              <a:rPr lang="en-US" sz="3750" b="1" i="0" spc="-150" dirty="0">
                <a:solidFill>
                  <a:srgbClr val="000000"/>
                </a:solidFill>
                <a:latin typeface="SutonnyMJ"/>
              </a:rPr>
              <a:t>†</a:t>
            </a:r>
            <a:r>
              <a:rPr lang="en-US" sz="3750" b="1" i="0" spc="-150" dirty="0" err="1">
                <a:solidFill>
                  <a:srgbClr val="000000"/>
                </a:solidFill>
                <a:latin typeface="SutonnyMJ"/>
              </a:rPr>
              <a:t>Kv‡bv</a:t>
            </a:r>
            <a:r>
              <a:rPr lang="en-US" sz="3750" b="1" i="0" spc="-150" dirty="0">
                <a:solidFill>
                  <a:srgbClr val="000000"/>
                </a:solidFill>
                <a:latin typeface="SutonnyMJ"/>
              </a:rPr>
              <a:t> </a:t>
            </a:r>
            <a:r>
              <a:rPr lang="en-US" sz="3750" b="1" i="0" spc="-150" dirty="0" err="1">
                <a:solidFill>
                  <a:srgbClr val="000000"/>
                </a:solidFill>
                <a:latin typeface="SutonnyMJ"/>
              </a:rPr>
              <a:t>kxZvZc</a:t>
            </a:r>
            <a:r>
              <a:rPr lang="en-US" sz="3750" b="1" i="0" spc="-150" dirty="0">
                <a:solidFill>
                  <a:srgbClr val="000000"/>
                </a:solidFill>
                <a:latin typeface="SutonnyMJ"/>
              </a:rPr>
              <a:t> </a:t>
            </a:r>
            <a:r>
              <a:rPr lang="en-US" sz="3750" b="1" i="0" spc="-150" dirty="0" err="1">
                <a:solidFill>
                  <a:srgbClr val="000000"/>
                </a:solidFill>
                <a:latin typeface="SutonnyMJ"/>
              </a:rPr>
              <a:t>wbqwš¿Z</a:t>
            </a:r>
            <a:r>
              <a:rPr lang="en-US" sz="3750" b="1" i="0" spc="-150" dirty="0">
                <a:solidFill>
                  <a:srgbClr val="000000"/>
                </a:solidFill>
                <a:latin typeface="SutonnyMJ"/>
              </a:rPr>
              <a:t> ¯’</a:t>
            </a:r>
            <a:r>
              <a:rPr lang="en-US" sz="3750" b="1" i="0" spc="-150" dirty="0" err="1">
                <a:solidFill>
                  <a:srgbClr val="000000"/>
                </a:solidFill>
                <a:latin typeface="SutonnyMJ"/>
              </a:rPr>
              <a:t>v‡bi</a:t>
            </a:r>
            <a:r>
              <a:rPr lang="en-US" sz="3750" b="1" i="0" spc="-150" dirty="0">
                <a:solidFill>
                  <a:srgbClr val="000000"/>
                </a:solidFill>
                <a:latin typeface="SutonnyMJ"/>
              </a:rPr>
              <a:t> </a:t>
            </a:r>
            <a:r>
              <a:rPr lang="en-US" sz="3750" b="1" i="0" spc="-150" dirty="0" err="1">
                <a:solidFill>
                  <a:srgbClr val="000000"/>
                </a:solidFill>
                <a:latin typeface="SutonnyMJ"/>
              </a:rPr>
              <a:t>evZvm</a:t>
            </a:r>
            <a:r>
              <a:rPr lang="en-US" sz="3750" b="1" i="0" spc="-150" dirty="0">
                <a:solidFill>
                  <a:srgbClr val="000000"/>
                </a:solidFill>
                <a:latin typeface="SutonnyMJ"/>
              </a:rPr>
              <a:t> </a:t>
            </a:r>
            <a:r>
              <a:rPr lang="en-US" sz="3750" b="1" i="0" spc="-150" dirty="0" err="1">
                <a:solidFill>
                  <a:srgbClr val="000000"/>
                </a:solidFill>
                <a:latin typeface="SutonnyMJ"/>
              </a:rPr>
              <a:t>cybtmÂvwjZ</a:t>
            </a:r>
            <a:endParaRPr lang="en-US" sz="3750" b="1" i="0" spc="-150" dirty="0">
              <a:solidFill>
                <a:srgbClr val="000000"/>
              </a:solidFill>
              <a:latin typeface="SutonnyMJ"/>
            </a:endParaRPr>
          </a:p>
          <a:p>
            <a:pPr marL="0" algn="ctr">
              <a:lnSpc>
                <a:spcPts val="4920"/>
              </a:lnSpc>
            </a:pPr>
            <a:r>
              <a:rPr lang="en-US" sz="3800" b="1" i="0" spc="-150" dirty="0" err="1">
                <a:solidFill>
                  <a:srgbClr val="000000"/>
                </a:solidFill>
                <a:latin typeface="SutonnyMJ"/>
              </a:rPr>
              <a:t>Kivi</a:t>
            </a:r>
            <a:r>
              <a:rPr lang="en-US" sz="3800" b="1" i="0" spc="-150" dirty="0">
                <a:solidFill>
                  <a:srgbClr val="000000"/>
                </a:solidFill>
                <a:latin typeface="SutonnyMJ"/>
              </a:rPr>
              <a:t> </a:t>
            </a:r>
            <a:r>
              <a:rPr lang="en-US" sz="3800" b="1" i="0" spc="-150" dirty="0" err="1">
                <a:solidFill>
                  <a:srgbClr val="000000"/>
                </a:solidFill>
                <a:latin typeface="SutonnyMJ"/>
              </a:rPr>
              <a:t>mgq</a:t>
            </a:r>
            <a:r>
              <a:rPr lang="en-US" sz="3800" b="1" i="0" spc="-150" dirty="0">
                <a:solidFill>
                  <a:srgbClr val="000000"/>
                </a:solidFill>
                <a:latin typeface="SutonnyMJ"/>
              </a:rPr>
              <a:t> </a:t>
            </a:r>
            <a:r>
              <a:rPr lang="en-US" sz="3800" b="1" i="0" spc="-150" dirty="0" err="1">
                <a:solidFill>
                  <a:srgbClr val="000000"/>
                </a:solidFill>
                <a:latin typeface="SutonnyMJ"/>
              </a:rPr>
              <a:t>evB‡i</a:t>
            </a:r>
            <a:r>
              <a:rPr lang="en-US" sz="3800" b="1" i="0" spc="-150" dirty="0">
                <a:solidFill>
                  <a:srgbClr val="000000"/>
                </a:solidFill>
                <a:latin typeface="SutonnyMJ"/>
              </a:rPr>
              <a:t> †_‡K </a:t>
            </a:r>
            <a:r>
              <a:rPr lang="en-US" sz="3800" b="1" i="0" spc="-150" dirty="0" err="1">
                <a:solidFill>
                  <a:srgbClr val="000000"/>
                </a:solidFill>
                <a:latin typeface="SutonnyMJ"/>
              </a:rPr>
              <a:t>wKQz</a:t>
            </a:r>
            <a:r>
              <a:rPr lang="en-US" sz="3800" b="1" i="0" spc="-150" dirty="0">
                <a:solidFill>
                  <a:srgbClr val="000000"/>
                </a:solidFill>
                <a:latin typeface="SutonnyMJ"/>
              </a:rPr>
              <a:t> </a:t>
            </a:r>
            <a:r>
              <a:rPr lang="en-US" sz="38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বিশুদ্ধ</a:t>
            </a:r>
            <a:r>
              <a:rPr lang="en-US" sz="3800" b="1" i="0" spc="-150" dirty="0">
                <a:solidFill>
                  <a:srgbClr val="000000"/>
                </a:solidFill>
                <a:latin typeface="SutonnyMJ"/>
              </a:rPr>
              <a:t> </a:t>
            </a:r>
            <a:r>
              <a:rPr lang="en-US" sz="3800" b="1" i="0" spc="-150" dirty="0" err="1">
                <a:solidFill>
                  <a:srgbClr val="000000"/>
                </a:solidFill>
                <a:latin typeface="SutonnyMJ"/>
              </a:rPr>
              <a:t>evZvm</a:t>
            </a:r>
            <a:r>
              <a:rPr lang="en-US" sz="3800" b="1" i="0" spc="-150" dirty="0">
                <a:solidFill>
                  <a:srgbClr val="000000"/>
                </a:solidFill>
                <a:latin typeface="SutonnyMJ"/>
              </a:rPr>
              <a:t> K‡¶ </a:t>
            </a:r>
            <a:r>
              <a:rPr lang="en-US" sz="3800" b="1" i="0" spc="-150" dirty="0" err="1">
                <a:solidFill>
                  <a:srgbClr val="000000"/>
                </a:solidFill>
                <a:latin typeface="SutonnyMJ"/>
              </a:rPr>
              <a:t>ev</a:t>
            </a:r>
            <a:endParaRPr lang="en-US" sz="3800" b="1" i="0" spc="-150" dirty="0">
              <a:solidFill>
                <a:srgbClr val="000000"/>
              </a:solidFill>
              <a:latin typeface="SutonnyMJ"/>
            </a:endParaRPr>
          </a:p>
          <a:p>
            <a:pPr marL="0" algn="ctr">
              <a:lnSpc>
                <a:spcPts val="4920"/>
              </a:lnSpc>
            </a:pPr>
            <a:r>
              <a:rPr lang="en-US" sz="3800" b="1" i="0" spc="-150" dirty="0" err="1">
                <a:solidFill>
                  <a:srgbClr val="000000"/>
                </a:solidFill>
                <a:latin typeface="SutonnyMJ"/>
              </a:rPr>
              <a:t>KwÛkb</a:t>
            </a:r>
            <a:r>
              <a:rPr lang="en-US" sz="3800" b="1" i="0" spc="-150" dirty="0">
                <a:solidFill>
                  <a:srgbClr val="000000"/>
                </a:solidFill>
                <a:latin typeface="SutonnyMJ"/>
              </a:rPr>
              <a:t> †¯</a:t>
            </a:r>
            <a:r>
              <a:rPr lang="en-US" sz="3800" b="1" i="0" spc="-150" dirty="0" err="1">
                <a:solidFill>
                  <a:srgbClr val="000000"/>
                </a:solidFill>
                <a:latin typeface="SutonnyMJ"/>
              </a:rPr>
              <a:t>ú‡m</a:t>
            </a:r>
            <a:r>
              <a:rPr lang="en-US" sz="3800" b="1" i="0" spc="-150" dirty="0">
                <a:solidFill>
                  <a:srgbClr val="000000"/>
                </a:solidFill>
                <a:latin typeface="SutonnyMJ"/>
              </a:rPr>
              <a:t> </a:t>
            </a:r>
            <a:r>
              <a:rPr lang="en-US" sz="3800" b="1" i="0" spc="-150" dirty="0" err="1">
                <a:solidFill>
                  <a:srgbClr val="000000"/>
                </a:solidFill>
                <a:latin typeface="SutonnyMJ"/>
              </a:rPr>
              <a:t>cÖ‡ek</a:t>
            </a:r>
            <a:r>
              <a:rPr lang="en-US" sz="3800" b="1" i="0" spc="-150" dirty="0">
                <a:solidFill>
                  <a:srgbClr val="000000"/>
                </a:solidFill>
                <a:latin typeface="SutonnyMJ"/>
              </a:rPr>
              <a:t> </a:t>
            </a:r>
            <a:r>
              <a:rPr lang="en-US" sz="3800" b="1" i="0" spc="-150" dirty="0" err="1">
                <a:solidFill>
                  <a:srgbClr val="000000"/>
                </a:solidFill>
                <a:latin typeface="SutonnyMJ"/>
              </a:rPr>
              <a:t>Kiv‡bv</a:t>
            </a:r>
            <a:r>
              <a:rPr lang="en-US" sz="3800" b="1" i="0" spc="-150" dirty="0">
                <a:solidFill>
                  <a:srgbClr val="000000"/>
                </a:solidFill>
                <a:latin typeface="SutonnyMJ"/>
              </a:rPr>
              <a:t> </a:t>
            </a:r>
            <a:r>
              <a:rPr lang="en-US" sz="3800" b="1" i="0" spc="-150" dirty="0" err="1">
                <a:solidFill>
                  <a:srgbClr val="000000"/>
                </a:solidFill>
                <a:latin typeface="SutonnyMJ"/>
              </a:rPr>
              <a:t>nq</a:t>
            </a:r>
            <a:r>
              <a:rPr lang="en-US" sz="3800" b="1" i="0" spc="-150" dirty="0">
                <a:solidFill>
                  <a:srgbClr val="000000"/>
                </a:solidFill>
                <a:latin typeface="SutonnyMJ"/>
              </a:rPr>
              <a:t>, G‡K †</a:t>
            </a:r>
            <a:r>
              <a:rPr lang="en-US" sz="3800" b="1" i="0" spc="-150" dirty="0" err="1">
                <a:solidFill>
                  <a:srgbClr val="000000"/>
                </a:solidFill>
                <a:latin typeface="SutonnyMJ"/>
              </a:rPr>
              <a:t>fw›U‡jkb</a:t>
            </a:r>
            <a:r>
              <a:rPr lang="en-US" sz="3800" b="1" i="0" spc="-150" dirty="0">
                <a:solidFill>
                  <a:srgbClr val="000000"/>
                </a:solidFill>
                <a:latin typeface="SutonnyMJ"/>
              </a:rPr>
              <a:t> </a:t>
            </a:r>
          </a:p>
          <a:p>
            <a:pPr marL="0" algn="ctr">
              <a:lnSpc>
                <a:spcPts val="4920"/>
              </a:lnSpc>
            </a:pPr>
            <a:r>
              <a:rPr lang="en-US" sz="4100" b="1" i="0" dirty="0" err="1">
                <a:solidFill>
                  <a:srgbClr val="000000"/>
                </a:solidFill>
                <a:latin typeface="SutonnyMJ"/>
              </a:rPr>
              <a:t>e‡j</a:t>
            </a:r>
            <a:r>
              <a:rPr lang="en-US" sz="4100" b="1" i="0" dirty="0">
                <a:solidFill>
                  <a:srgbClr val="000000"/>
                </a:solidFill>
                <a:latin typeface="SutonnyMJ"/>
              </a:rPr>
              <a:t>| </a:t>
            </a:r>
            <a:r>
              <a:rPr lang="en-US" sz="4100" b="1" i="0" dirty="0" err="1">
                <a:solidFill>
                  <a:srgbClr val="000000"/>
                </a:solidFill>
                <a:latin typeface="SutonnyMJ"/>
              </a:rPr>
              <a:t>kxZvZc</a:t>
            </a:r>
            <a:r>
              <a:rPr lang="en-US" sz="4100" b="1" i="0" dirty="0">
                <a:solidFill>
                  <a:srgbClr val="000000"/>
                </a:solidFill>
                <a:latin typeface="SutonnyMJ"/>
              </a:rPr>
              <a:t> </a:t>
            </a:r>
            <a:r>
              <a:rPr lang="en-US" sz="4100" b="1" i="0" dirty="0" err="1">
                <a:solidFill>
                  <a:srgbClr val="000000"/>
                </a:solidFill>
                <a:latin typeface="SutonnyMJ"/>
              </a:rPr>
              <a:t>wbqwš¿Z</a:t>
            </a:r>
            <a:r>
              <a:rPr lang="en-US" sz="4100" b="1" i="0" dirty="0">
                <a:solidFill>
                  <a:srgbClr val="000000"/>
                </a:solidFill>
                <a:latin typeface="SutonnyMJ"/>
              </a:rPr>
              <a:t> ¯’</a:t>
            </a:r>
            <a:r>
              <a:rPr lang="en-US" sz="4100" b="1" i="0" dirty="0" err="1">
                <a:solidFill>
                  <a:srgbClr val="000000"/>
                </a:solidFill>
                <a:latin typeface="SutonnyMJ"/>
              </a:rPr>
              <a:t>v‡b</a:t>
            </a:r>
            <a:r>
              <a:rPr lang="en-US" sz="4100" b="1" i="0" dirty="0">
                <a:solidFill>
                  <a:srgbClr val="000000"/>
                </a:solidFill>
                <a:latin typeface="SutonnyMJ"/>
              </a:rPr>
              <a:t> MÜ, †</a:t>
            </a:r>
            <a:r>
              <a:rPr lang="en-US" sz="4100" b="1" i="0" dirty="0" err="1">
                <a:solidFill>
                  <a:srgbClr val="000000"/>
                </a:solidFill>
                <a:latin typeface="SutonnyMJ"/>
              </a:rPr>
              <a:t>avqv</a:t>
            </a:r>
            <a:r>
              <a:rPr lang="en-US" sz="4100" b="1" i="0" dirty="0">
                <a:solidFill>
                  <a:srgbClr val="000000"/>
                </a:solidFill>
                <a:latin typeface="SutonnyMJ"/>
              </a:rPr>
              <a:t>, </a:t>
            </a:r>
          </a:p>
          <a:p>
            <a:pPr marL="0" algn="ctr">
              <a:lnSpc>
                <a:spcPts val="4920"/>
              </a:lnSpc>
            </a:pPr>
            <a:r>
              <a:rPr lang="en-US" sz="3700" b="1" i="0" spc="-150" dirty="0" err="1">
                <a:solidFill>
                  <a:srgbClr val="FF0000"/>
                </a:solidFill>
                <a:latin typeface="SutonnyMJ"/>
              </a:rPr>
              <a:t>Kve©b</a:t>
            </a:r>
            <a:r>
              <a:rPr lang="en-US" sz="3700" b="1" i="0" spc="-150" dirty="0">
                <a:solidFill>
                  <a:srgbClr val="FF0000"/>
                </a:solidFill>
                <a:latin typeface="SutonnyMJ"/>
              </a:rPr>
              <a:t> </a:t>
            </a:r>
            <a:r>
              <a:rPr lang="en-US" sz="3700" b="1" i="0" spc="-150" dirty="0" err="1">
                <a:solidFill>
                  <a:srgbClr val="FF0000"/>
                </a:solidFill>
                <a:latin typeface="SutonnyMJ"/>
              </a:rPr>
              <a:t>WvB-A·vBW</a:t>
            </a:r>
            <a:r>
              <a:rPr lang="en-US" sz="3700" b="1" i="0" spc="-150" dirty="0">
                <a:solidFill>
                  <a:srgbClr val="FF0000"/>
                </a:solidFill>
                <a:latin typeface="SutonnyMJ"/>
              </a:rPr>
              <a:t> </a:t>
            </a:r>
            <a:r>
              <a:rPr lang="en-US" sz="3700" b="1" i="0" spc="-150" dirty="0" err="1">
                <a:solidFill>
                  <a:srgbClr val="000000"/>
                </a:solidFill>
                <a:latin typeface="SutonnyMJ"/>
              </a:rPr>
              <a:t>Ges</a:t>
            </a:r>
            <a:r>
              <a:rPr lang="en-US" sz="3700" b="1" i="0" spc="-150" dirty="0">
                <a:solidFill>
                  <a:srgbClr val="000000"/>
                </a:solidFill>
                <a:latin typeface="SutonnyMJ"/>
              </a:rPr>
              <a:t> </a:t>
            </a:r>
            <a:r>
              <a:rPr lang="en-US" sz="37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অন্যান্য</a:t>
            </a:r>
            <a:r>
              <a:rPr lang="en-US" sz="37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3700" b="1" i="0" spc="-150" dirty="0" err="1">
                <a:solidFill>
                  <a:srgbClr val="000000"/>
                </a:solidFill>
                <a:latin typeface="SutonnyMJ"/>
              </a:rPr>
              <a:t>AbvKvw</a:t>
            </a:r>
            <a:r>
              <a:rPr lang="en-US" sz="3700" b="1" i="0" spc="-150" dirty="0">
                <a:solidFill>
                  <a:srgbClr val="000000"/>
                </a:solidFill>
                <a:latin typeface="SutonnyMJ"/>
              </a:rPr>
              <a:t>•¶Z </a:t>
            </a:r>
            <a:r>
              <a:rPr lang="en-US" sz="37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গ্যাস</a:t>
            </a:r>
            <a:r>
              <a:rPr lang="en-US" sz="37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</a:p>
          <a:p>
            <a:pPr marL="0" algn="ctr">
              <a:lnSpc>
                <a:spcPts val="4920"/>
              </a:lnSpc>
            </a:pPr>
            <a:r>
              <a:rPr lang="en-US" sz="3700" b="1" i="0" spc="-150" dirty="0" err="1">
                <a:solidFill>
                  <a:srgbClr val="000000"/>
                </a:solidFill>
                <a:latin typeface="SutonnyMJ"/>
              </a:rPr>
              <a:t>Kgv‡bvi</a:t>
            </a:r>
            <a:r>
              <a:rPr lang="en-US" sz="3700" b="1" i="0" spc="-150" dirty="0">
                <a:solidFill>
                  <a:srgbClr val="000000"/>
                </a:solidFill>
                <a:latin typeface="SutonnyMJ"/>
              </a:rPr>
              <a:t> </a:t>
            </a:r>
            <a:r>
              <a:rPr lang="en-US" sz="37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জন্য</a:t>
            </a:r>
            <a:r>
              <a:rPr lang="en-US" sz="3700" b="1" i="0" spc="-150" dirty="0">
                <a:solidFill>
                  <a:srgbClr val="000000"/>
                </a:solidFill>
                <a:latin typeface="SutonnyMJ"/>
              </a:rPr>
              <a:t> </a:t>
            </a:r>
            <a:r>
              <a:rPr lang="en-US" sz="3700" b="1" i="0" spc="-150" dirty="0" err="1">
                <a:solidFill>
                  <a:srgbClr val="000000"/>
                </a:solidFill>
                <a:latin typeface="SutonnyMJ"/>
              </a:rPr>
              <a:t>evB‡ii</a:t>
            </a:r>
            <a:r>
              <a:rPr lang="en-US" sz="3700" b="1" i="0" spc="-150" dirty="0">
                <a:solidFill>
                  <a:srgbClr val="000000"/>
                </a:solidFill>
                <a:latin typeface="SutonnyMJ"/>
              </a:rPr>
              <a:t> </a:t>
            </a:r>
            <a:r>
              <a:rPr lang="en-US" sz="3700" b="1" i="0" spc="-150" dirty="0" err="1">
                <a:solidFill>
                  <a:srgbClr val="000000"/>
                </a:solidFill>
                <a:latin typeface="SutonnyMJ"/>
              </a:rPr>
              <a:t>wbg©j</a:t>
            </a:r>
            <a:r>
              <a:rPr lang="en-US" sz="3700" b="1" i="0" spc="-150" dirty="0">
                <a:solidFill>
                  <a:srgbClr val="000000"/>
                </a:solidFill>
                <a:latin typeface="SutonnyMJ"/>
              </a:rPr>
              <a:t> </a:t>
            </a:r>
            <a:r>
              <a:rPr lang="en-US" sz="3700" b="1" i="0" spc="-150" dirty="0" err="1">
                <a:solidFill>
                  <a:srgbClr val="000000"/>
                </a:solidFill>
                <a:latin typeface="SutonnyMJ"/>
              </a:rPr>
              <a:t>evZvm</a:t>
            </a:r>
            <a:r>
              <a:rPr lang="en-US" sz="3700" b="1" i="0" spc="-150" dirty="0">
                <a:solidFill>
                  <a:srgbClr val="000000"/>
                </a:solidFill>
                <a:latin typeface="SutonnyMJ"/>
              </a:rPr>
              <a:t> </a:t>
            </a:r>
            <a:r>
              <a:rPr lang="en-US" sz="3700" b="1" i="0" spc="-150" dirty="0" err="1">
                <a:solidFill>
                  <a:srgbClr val="000000"/>
                </a:solidFill>
                <a:latin typeface="SutonnyMJ"/>
              </a:rPr>
              <a:t>cÖ‡ek</a:t>
            </a:r>
            <a:r>
              <a:rPr lang="en-US" sz="3700" b="1" i="0" spc="-150" dirty="0">
                <a:solidFill>
                  <a:srgbClr val="000000"/>
                </a:solidFill>
                <a:latin typeface="SutonnyMJ"/>
              </a:rPr>
              <a:t> </a:t>
            </a:r>
            <a:r>
              <a:rPr lang="en-US" sz="3700" b="1" i="0" spc="-150" dirty="0" err="1">
                <a:solidFill>
                  <a:srgbClr val="000000"/>
                </a:solidFill>
                <a:latin typeface="SutonnyMJ"/>
              </a:rPr>
              <a:t>Kiv‡bv</a:t>
            </a:r>
            <a:r>
              <a:rPr lang="en-US" sz="3700" b="1" i="0" spc="-150" dirty="0">
                <a:solidFill>
                  <a:srgbClr val="000000"/>
                </a:solidFill>
                <a:latin typeface="SutonnyMJ"/>
              </a:rPr>
              <a:t> </a:t>
            </a:r>
            <a:r>
              <a:rPr lang="en-US" sz="3700" b="1" i="0" spc="-150" dirty="0" err="1">
                <a:solidFill>
                  <a:srgbClr val="000000"/>
                </a:solidFill>
                <a:latin typeface="SutonnyMJ"/>
              </a:rPr>
              <a:t>nq</a:t>
            </a:r>
            <a:endParaRPr lang="en-US" sz="3700" b="1" i="0" spc="-150" dirty="0">
              <a:solidFill>
                <a:srgbClr val="000000"/>
              </a:solidFill>
              <a:latin typeface="SutonnyMJ" pitchFamily="2" charset="0"/>
              <a:cs typeface="SutonnyMJ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18</a:t>
            </a:fld>
            <a:endParaRPr lang="en" dirty="0">
              <a:solidFill>
                <a:srgbClr val="79728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7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9A300E22-A8CB-4FF3-A6DF-CE18D9B717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13F3E42-D378-431F-96CD-8762C1944984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99993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192619" y="514350"/>
                <a:ext cx="7228849" cy="3977676"/>
              </a:xfrm>
              <a:solidFill>
                <a:schemeClr val="bg1"/>
              </a:solidFill>
              <a:ln w="76200">
                <a:solidFill>
                  <a:srgbClr val="0000FF"/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marL="0"/>
                <a:r>
                  <a:rPr lang="en-US" sz="4150" b="1" i="0" spc="-150" dirty="0" err="1">
                    <a:solidFill>
                      <a:srgbClr val="000000"/>
                    </a:solidFill>
                    <a:latin typeface="SutonnyMJ"/>
                  </a:rPr>
                  <a:t>evB‡i</a:t>
                </a:r>
                <a:r>
                  <a:rPr lang="en-US" sz="4150" b="1" i="0" spc="-150" dirty="0">
                    <a:solidFill>
                      <a:srgbClr val="000000"/>
                    </a:solidFill>
                    <a:latin typeface="SutonnyMJ"/>
                  </a:rPr>
                  <a:t> †_‡K </a:t>
                </a:r>
                <a:r>
                  <a:rPr lang="en-US" sz="4150" b="1" i="0" spc="-150" dirty="0" err="1">
                    <a:solidFill>
                      <a:srgbClr val="000000"/>
                    </a:solidFill>
                    <a:latin typeface="SutonnyMJ"/>
                  </a:rPr>
                  <a:t>cÖ‡ekK</a:t>
                </a:r>
                <a:r>
                  <a:rPr lang="en-US" sz="4150" b="1" i="0" spc="-150" dirty="0">
                    <a:solidFill>
                      <a:srgbClr val="000000"/>
                    </a:solidFill>
                    <a:latin typeface="SutonnyMJ"/>
                  </a:rPr>
                  <a:t>…Z </a:t>
                </a:r>
                <a:r>
                  <a:rPr lang="en-US" sz="4150" b="1" i="0" spc="-150" dirty="0" err="1">
                    <a:solidFill>
                      <a:srgbClr val="000000"/>
                    </a:solidFill>
                    <a:latin typeface="SutonnyMJ"/>
                  </a:rPr>
                  <a:t>evZv‡m</a:t>
                </a:r>
                <a:r>
                  <a:rPr lang="en-US" sz="4150" b="1" i="0" spc="-150" dirty="0">
                    <a:solidFill>
                      <a:srgbClr val="000000"/>
                    </a:solidFill>
                    <a:latin typeface="SutonnyMJ"/>
                  </a:rPr>
                  <a:t> `</a:t>
                </a:r>
                <a:r>
                  <a:rPr lang="en-US" sz="4150" b="1" i="0" spc="-150" dirty="0" err="1">
                    <a:solidFill>
                      <a:srgbClr val="000000"/>
                    </a:solidFill>
                    <a:latin typeface="SutonnyMJ"/>
                  </a:rPr>
                  <a:t>yB</a:t>
                </a:r>
                <a:r>
                  <a:rPr lang="en-US" sz="4150" b="1" i="0" spc="-150" dirty="0">
                    <a:solidFill>
                      <a:srgbClr val="000000"/>
                    </a:solidFill>
                    <a:latin typeface="SutonnyMJ"/>
                  </a:rPr>
                  <a:t> </a:t>
                </a:r>
                <a:r>
                  <a:rPr lang="en-US" sz="4150" b="1" i="0" spc="-150" dirty="0" err="1">
                    <a:solidFill>
                      <a:srgbClr val="000000"/>
                    </a:solidFill>
                    <a:latin typeface="SutonnyMJ"/>
                  </a:rPr>
                  <a:t>ai‡bi</a:t>
                </a:r>
                <a:r>
                  <a:rPr lang="en-US" sz="4150" b="1" i="0" spc="-150" dirty="0">
                    <a:solidFill>
                      <a:srgbClr val="000000"/>
                    </a:solidFill>
                    <a:latin typeface="SutonnyMJ"/>
                  </a:rPr>
                  <a:t> </a:t>
                </a:r>
                <a:r>
                  <a:rPr lang="en-US" sz="4150" b="1" i="0" spc="-150" dirty="0" err="1">
                    <a:solidFill>
                      <a:srgbClr val="000000"/>
                    </a:solidFill>
                    <a:latin typeface="SutonnyMJ"/>
                  </a:rPr>
                  <a:t>Zvc</a:t>
                </a:r>
                <a:endParaRPr lang="en-US" sz="4150" b="1" i="0" spc="-150" dirty="0">
                  <a:solidFill>
                    <a:srgbClr val="000000"/>
                  </a:solidFill>
                  <a:latin typeface="SutonnyMJ"/>
                </a:endParaRPr>
              </a:p>
              <a:p>
                <a:pPr marL="0"/>
                <a:r>
                  <a:rPr lang="en-US" sz="4150" b="1" i="0" spc="-150" dirty="0" err="1">
                    <a:solidFill>
                      <a:srgbClr val="000000"/>
                    </a:solidFill>
                    <a:latin typeface="SutonnyMJ"/>
                  </a:rPr>
                  <a:t>AR©b</a:t>
                </a:r>
                <a:r>
                  <a:rPr lang="en-US" sz="4150" b="1" i="0" spc="-150" dirty="0">
                    <a:solidFill>
                      <a:srgbClr val="000000"/>
                    </a:solidFill>
                    <a:latin typeface="SutonnyMJ"/>
                  </a:rPr>
                  <a:t> N‡U, </a:t>
                </a:r>
                <a:r>
                  <a:rPr lang="en-US" sz="4150" b="1" i="0" spc="-150" dirty="0" err="1">
                    <a:solidFill>
                      <a:srgbClr val="000000"/>
                    </a:solidFill>
                    <a:latin typeface="SutonnyMJ"/>
                  </a:rPr>
                  <a:t>h_v</a:t>
                </a:r>
                <a:r>
                  <a:rPr lang="en-US" sz="4150" b="1" i="0" spc="-150" dirty="0">
                    <a:solidFill>
                      <a:srgbClr val="000000"/>
                    </a:solidFill>
                    <a:latin typeface="Symbol"/>
                  </a:rPr>
                  <a:t>-</a:t>
                </a:r>
              </a:p>
              <a:p>
                <a:pPr marL="0"/>
                <a:r>
                  <a:rPr lang="pl-PL" sz="4800" b="1" i="0" spc="-150" dirty="0">
                    <a:solidFill>
                      <a:srgbClr val="0000FF"/>
                    </a:solidFill>
                    <a:latin typeface="Times New Roman"/>
                  </a:rPr>
                  <a:t>(i) </a:t>
                </a:r>
                <a:r>
                  <a:rPr lang="pl-PL" sz="4800" b="1" i="0" spc="-150" dirty="0">
                    <a:solidFill>
                      <a:srgbClr val="0000FF"/>
                    </a:solidFill>
                    <a:latin typeface="SutonnyMJ"/>
                  </a:rPr>
                  <a:t>Aby‡gq Zvc, </a:t>
                </a:r>
                <a:r>
                  <a:rPr lang="en-US" sz="4800" b="1" i="0" spc="-150" dirty="0">
                    <a:solidFill>
                      <a:srgbClr val="0000FF"/>
                    </a:solidFill>
                    <a:latin typeface="SutonnyMJ"/>
                  </a:rPr>
                  <a:t>  </a:t>
                </a:r>
                <a:r>
                  <a:rPr lang="en-US" sz="48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এবং</a:t>
                </a:r>
                <a:r>
                  <a:rPr lang="en-US" sz="48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pl-PL" sz="4800" b="1" i="0" spc="-150" dirty="0">
                    <a:solidFill>
                      <a:srgbClr val="FF0000"/>
                    </a:solidFill>
                    <a:latin typeface="Times New Roman"/>
                  </a:rPr>
                  <a:t>(ii) </a:t>
                </a:r>
                <a:r>
                  <a:rPr lang="pl-PL" sz="4800" b="1" i="0" spc="-150" dirty="0">
                    <a:solidFill>
                      <a:srgbClr val="FF0000"/>
                    </a:solidFill>
                    <a:latin typeface="SutonnyMJ"/>
                  </a:rPr>
                  <a:t>myß Zvc</a:t>
                </a:r>
              </a:p>
              <a:p>
                <a:pPr marL="0"/>
                <a:r>
                  <a:rPr lang="en-US" sz="4100" b="1" i="0" spc="-150" dirty="0" err="1">
                    <a:solidFill>
                      <a:srgbClr val="0000FF"/>
                    </a:solidFill>
                    <a:latin typeface="SutonnyMJ"/>
                  </a:rPr>
                  <a:t>Gqvi</a:t>
                </a:r>
                <a:r>
                  <a:rPr lang="en-US" sz="4100" b="1" i="0" spc="-150" dirty="0">
                    <a:solidFill>
                      <a:srgbClr val="0000FF"/>
                    </a:solidFill>
                    <a:latin typeface="SutonnyMJ"/>
                  </a:rPr>
                  <a:t> </a:t>
                </a:r>
                <a:r>
                  <a:rPr lang="en-US" sz="4100" b="1" i="0" spc="-150" dirty="0" err="1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চেঞ্জ</a:t>
                </a:r>
                <a:r>
                  <a:rPr lang="en-US" sz="4100" b="1" i="0" spc="-15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100" b="1" i="0" spc="-150" dirty="0">
                    <a:solidFill>
                      <a:srgbClr val="0000FF"/>
                    </a:solidFill>
                    <a:latin typeface="SutonnyMJ"/>
                  </a:rPr>
                  <a:t>†</a:t>
                </a:r>
                <a:r>
                  <a:rPr lang="en-US" sz="4100" b="1" i="0" spc="-150" dirty="0" err="1">
                    <a:solidFill>
                      <a:srgbClr val="0000FF"/>
                    </a:solidFill>
                    <a:latin typeface="SutonnyMJ"/>
                  </a:rPr>
                  <a:t>jvW</a:t>
                </a:r>
                <a:r>
                  <a:rPr lang="en-US" sz="4100" b="1" i="0" spc="-150" dirty="0">
                    <a:solidFill>
                      <a:srgbClr val="0000FF"/>
                    </a:solidFill>
                    <a:latin typeface="SutonnyMJ"/>
                  </a:rPr>
                  <a:t> </a:t>
                </a:r>
                <a:r>
                  <a:rPr lang="en-US" sz="4100" b="1" i="0" spc="-150" dirty="0">
                    <a:solidFill>
                      <a:srgbClr val="000000"/>
                    </a:solidFill>
                    <a:latin typeface="Times New Roman"/>
                  </a:rPr>
                  <a:t>= </a:t>
                </a:r>
                <a:r>
                  <a:rPr lang="en-US" sz="4100" b="1" i="0" spc="-150" dirty="0" err="1">
                    <a:solidFill>
                      <a:srgbClr val="C00000"/>
                    </a:solidFill>
                    <a:latin typeface="SutonnyMJ"/>
                  </a:rPr>
                  <a:t>Bbwdj‡Uªkb</a:t>
                </a:r>
                <a:r>
                  <a:rPr lang="en-US" sz="4100" b="1" i="0" spc="-150" dirty="0">
                    <a:solidFill>
                      <a:srgbClr val="C00000"/>
                    </a:solidFill>
                    <a:latin typeface="SutonnyMJ"/>
                  </a:rPr>
                  <a:t> †</a:t>
                </a:r>
                <a:r>
                  <a:rPr lang="en-US" sz="4100" b="1" i="0" spc="-150" dirty="0" err="1">
                    <a:solidFill>
                      <a:srgbClr val="C00000"/>
                    </a:solidFill>
                    <a:latin typeface="SutonnyMJ"/>
                  </a:rPr>
                  <a:t>iU</a:t>
                </a:r>
                <a:r>
                  <a:rPr lang="en-US" sz="4100" b="1" i="0" spc="-150" dirty="0">
                    <a:solidFill>
                      <a:srgbClr val="C00000"/>
                    </a:solidFill>
                    <a:latin typeface="SutonnyMJ"/>
                  </a:rPr>
                  <a:t> </a:t>
                </a:r>
                <a:r>
                  <a:rPr lang="en-US" sz="41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(L/S) </a:t>
                </a:r>
                <a14:m>
                  <m:oMath xmlns:m="http://schemas.openxmlformats.org/officeDocument/2006/math">
                    <m:r>
                      <a:rPr lang="en-US" sz="4100" b="1" i="1" spc="-150" smtClean="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×</m:t>
                    </m:r>
                  </m:oMath>
                </a14:m>
                <a:endParaRPr lang="en-US" sz="4100" b="1" i="0" spc="-150" dirty="0">
                  <a:solidFill>
                    <a:srgbClr val="000000"/>
                  </a:solidFill>
                  <a:latin typeface="Nikosh" pitchFamily="2" charset="0"/>
                  <a:cs typeface="Nikosh" pitchFamily="2" charset="0"/>
                </a:endParaRPr>
              </a:p>
              <a:p>
                <a:pPr marL="0"/>
                <a:r>
                  <a:rPr lang="en-US" sz="42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200" b="1" i="0" spc="-150" dirty="0" err="1">
                    <a:solidFill>
                      <a:srgbClr val="FF0000"/>
                    </a:solidFill>
                    <a:latin typeface="SutonnyMJ"/>
                  </a:rPr>
                  <a:t>evZv‡mi</a:t>
                </a:r>
                <a:r>
                  <a:rPr lang="en-US" sz="4200" b="1" i="0" spc="-150" dirty="0">
                    <a:solidFill>
                      <a:srgbClr val="FF0000"/>
                    </a:solidFill>
                    <a:latin typeface="SutonnyMJ"/>
                  </a:rPr>
                  <a:t> </a:t>
                </a:r>
                <a:r>
                  <a:rPr lang="en-US" sz="4200" b="1" i="0" spc="-150" dirty="0" err="1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জন্য</a:t>
                </a:r>
                <a:r>
                  <a:rPr lang="en-US" sz="4200" b="1" i="0" spc="-15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200" b="1" i="0" spc="-150" dirty="0">
                    <a:solidFill>
                      <a:srgbClr val="FF0000"/>
                    </a:solidFill>
                    <a:latin typeface="SutonnyMJ"/>
                  </a:rPr>
                  <a:t> </a:t>
                </a:r>
                <a:r>
                  <a:rPr lang="en-US" sz="4200" b="1" i="0" spc="-150" dirty="0" err="1">
                    <a:solidFill>
                      <a:srgbClr val="FF0000"/>
                    </a:solidFill>
                    <a:latin typeface="SutonnyMJ"/>
                  </a:rPr>
                  <a:t>ewa©Z</a:t>
                </a:r>
                <a:r>
                  <a:rPr lang="en-US" sz="4200" b="1" i="0" spc="-150" dirty="0">
                    <a:solidFill>
                      <a:srgbClr val="FF0000"/>
                    </a:solidFill>
                    <a:latin typeface="SutonnyMJ"/>
                  </a:rPr>
                  <a:t> </a:t>
                </a:r>
                <a:r>
                  <a:rPr lang="en-US" sz="4200" b="1" i="0" spc="-150" dirty="0" err="1">
                    <a:solidFill>
                      <a:srgbClr val="FF0000"/>
                    </a:solidFill>
                    <a:latin typeface="SutonnyMJ"/>
                  </a:rPr>
                  <a:t>Zv‡ci</a:t>
                </a:r>
                <a:r>
                  <a:rPr lang="en-US" sz="4200" b="1" i="0" spc="-150" dirty="0">
                    <a:solidFill>
                      <a:srgbClr val="FF0000"/>
                    </a:solidFill>
                    <a:latin typeface="SutonnyMJ"/>
                  </a:rPr>
                  <a:t> </a:t>
                </a:r>
                <a:r>
                  <a:rPr lang="en-US" sz="4200" b="1" i="0" spc="-150" dirty="0" err="1">
                    <a:solidFill>
                      <a:srgbClr val="FF0000"/>
                    </a:solidFill>
                    <a:latin typeface="SutonnyMJ"/>
                  </a:rPr>
                  <a:t>cwigvY</a:t>
                </a:r>
                <a:r>
                  <a:rPr lang="en-US" sz="4200" b="1" i="0" spc="-150" dirty="0">
                    <a:solidFill>
                      <a:srgbClr val="000000"/>
                    </a:solidFill>
                    <a:latin typeface="SutonnyMJ"/>
                  </a:rPr>
                  <a:t> </a:t>
                </a:r>
                <a:r>
                  <a:rPr lang="en-US" sz="42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(</a:t>
                </a:r>
                <a:r>
                  <a:rPr lang="en-US" sz="42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Kj</a:t>
                </a:r>
                <a:r>
                  <a:rPr lang="en-US" sz="42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/L)</a:t>
                </a:r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192619" y="514350"/>
                <a:ext cx="7228849" cy="3977676"/>
              </a:xfrm>
              <a:blipFill rotWithShape="1">
                <a:blip r:embed="rId2"/>
                <a:stretch>
                  <a:fillRect/>
                </a:stretch>
              </a:blipFill>
              <a:ln w="76200">
                <a:solidFill>
                  <a:srgbClr val="0000FF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7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B6BAEA4E-D59E-479A-9D1F-34F300BCE5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730ADFF-DEFB-411D-AB75-A79506C98C62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17181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199" y="525426"/>
            <a:ext cx="7228850" cy="685800"/>
          </a:xfrm>
          <a:ln w="76200">
            <a:solidFill>
              <a:srgbClr val="000000"/>
            </a:solidFill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/>
          <a:lstStyle/>
          <a:p>
            <a:pPr algn="ctr"/>
            <a:br>
              <a:rPr lang="en-US" dirty="0">
                <a:solidFill>
                  <a:srgbClr val="EAFC04"/>
                </a:solidFill>
                <a:latin typeface="Nikosh" pitchFamily="2" charset="0"/>
                <a:cs typeface="Nikosh" pitchFamily="2" charset="0"/>
              </a:rPr>
            </a:br>
            <a:br>
              <a:rPr lang="en-US" dirty="0">
                <a:solidFill>
                  <a:srgbClr val="EAFC04"/>
                </a:solidFill>
                <a:latin typeface="Nikosh" pitchFamily="2" charset="0"/>
                <a:cs typeface="Nikosh" pitchFamily="2" charset="0"/>
              </a:rPr>
            </a:br>
            <a:br>
              <a:rPr lang="en-US" dirty="0">
                <a:solidFill>
                  <a:srgbClr val="EAFC04"/>
                </a:solidFill>
                <a:latin typeface="Nikosh" pitchFamily="2" charset="0"/>
                <a:cs typeface="Nikosh" pitchFamily="2" charset="0"/>
              </a:rPr>
            </a:br>
            <a:br>
              <a:rPr lang="en-US" dirty="0">
                <a:solidFill>
                  <a:srgbClr val="EAFC04"/>
                </a:solidFill>
                <a:latin typeface="Nikosh" pitchFamily="2" charset="0"/>
                <a:cs typeface="Nikosh" pitchFamily="2" charset="0"/>
              </a:rPr>
            </a:br>
            <a:br>
              <a:rPr lang="en-US" dirty="0">
                <a:solidFill>
                  <a:srgbClr val="EAFC04"/>
                </a:solidFill>
                <a:latin typeface="Nikosh" pitchFamily="2" charset="0"/>
                <a:cs typeface="Nikosh" pitchFamily="2" charset="0"/>
              </a:rPr>
            </a:br>
            <a:br>
              <a:rPr lang="en-US" dirty="0">
                <a:solidFill>
                  <a:srgbClr val="EAFC04"/>
                </a:solidFill>
                <a:latin typeface="Nikosh" pitchFamily="2" charset="0"/>
                <a:cs typeface="Nikosh" pitchFamily="2" charset="0"/>
              </a:rPr>
            </a:br>
            <a:br>
              <a:rPr lang="en-US" dirty="0">
                <a:solidFill>
                  <a:srgbClr val="EAFC04"/>
                </a:solidFill>
                <a:latin typeface="Nikosh" pitchFamily="2" charset="0"/>
                <a:cs typeface="Nikosh" pitchFamily="2" charset="0"/>
              </a:rPr>
            </a:br>
            <a:br>
              <a:rPr lang="en-US" dirty="0">
                <a:solidFill>
                  <a:srgbClr val="EAFC04"/>
                </a:solidFill>
                <a:latin typeface="Nikosh" pitchFamily="2" charset="0"/>
                <a:cs typeface="Nikosh" pitchFamily="2" charset="0"/>
              </a:rPr>
            </a:br>
            <a:br>
              <a:rPr lang="en-US" dirty="0">
                <a:solidFill>
                  <a:srgbClr val="EAFC04"/>
                </a:solidFill>
                <a:latin typeface="Nikosh" pitchFamily="2" charset="0"/>
                <a:cs typeface="Nikosh" pitchFamily="2" charset="0"/>
              </a:rPr>
            </a:br>
            <a:br>
              <a:rPr lang="en-US" dirty="0">
                <a:solidFill>
                  <a:srgbClr val="EAFC04"/>
                </a:solidFill>
                <a:latin typeface="Nikosh" pitchFamily="2" charset="0"/>
                <a:cs typeface="Nikosh" pitchFamily="2" charset="0"/>
              </a:rPr>
            </a:br>
            <a:br>
              <a:rPr lang="en-US" dirty="0">
                <a:solidFill>
                  <a:srgbClr val="EAFC04"/>
                </a:solidFill>
                <a:latin typeface="Nikosh" pitchFamily="2" charset="0"/>
                <a:cs typeface="Nikosh" pitchFamily="2" charset="0"/>
              </a:rPr>
            </a:br>
            <a:br>
              <a:rPr lang="en-US" dirty="0">
                <a:solidFill>
                  <a:srgbClr val="EAFC04"/>
                </a:solidFill>
                <a:latin typeface="Nikosh" pitchFamily="2" charset="0"/>
                <a:cs typeface="Nikosh" pitchFamily="2" charset="0"/>
              </a:rPr>
            </a:br>
            <a:br>
              <a:rPr lang="en-US" dirty="0">
                <a:solidFill>
                  <a:srgbClr val="EAFC04"/>
                </a:solidFill>
                <a:latin typeface="Nikosh" pitchFamily="2" charset="0"/>
                <a:cs typeface="Nikosh" pitchFamily="2" charset="0"/>
              </a:rPr>
            </a:br>
            <a:br>
              <a:rPr lang="en-US" dirty="0">
                <a:solidFill>
                  <a:srgbClr val="EAFC04"/>
                </a:solidFill>
                <a:latin typeface="Nikosh" pitchFamily="2" charset="0"/>
                <a:cs typeface="Nikosh" pitchFamily="2" charset="0"/>
              </a:rPr>
            </a:br>
            <a:br>
              <a:rPr lang="en-US" dirty="0">
                <a:solidFill>
                  <a:srgbClr val="EAFC04"/>
                </a:solidFill>
                <a:latin typeface="Nikosh" pitchFamily="2" charset="0"/>
                <a:cs typeface="Nikosh" pitchFamily="2" charset="0"/>
              </a:rPr>
            </a:br>
            <a:br>
              <a:rPr lang="en-US" dirty="0">
                <a:solidFill>
                  <a:srgbClr val="EAFC04"/>
                </a:solidFill>
                <a:latin typeface="Nikosh" pitchFamily="2" charset="0"/>
                <a:cs typeface="Nikosh" pitchFamily="2" charset="0"/>
              </a:rPr>
            </a:br>
            <a:br>
              <a:rPr lang="en-US" dirty="0">
                <a:solidFill>
                  <a:srgbClr val="EAFC04"/>
                </a:solidFill>
                <a:latin typeface="Nikosh" pitchFamily="2" charset="0"/>
                <a:cs typeface="Nikosh" pitchFamily="2" charset="0"/>
              </a:rPr>
            </a:br>
            <a:r>
              <a:rPr lang="en-US" sz="4400" spc="-150" dirty="0" err="1">
                <a:solidFill>
                  <a:srgbClr val="EAFC04"/>
                </a:solidFill>
                <a:latin typeface="Nikosh" pitchFamily="2" charset="0"/>
                <a:cs typeface="Nikosh" pitchFamily="2" charset="0"/>
              </a:rPr>
              <a:t>জব</a:t>
            </a:r>
            <a:r>
              <a:rPr lang="en-US" sz="4400" spc="-150" dirty="0">
                <a:solidFill>
                  <a:srgbClr val="EAFC04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400" spc="-150" dirty="0" err="1">
                <a:solidFill>
                  <a:srgbClr val="EAFC04"/>
                </a:solidFill>
                <a:latin typeface="Nikosh" pitchFamily="2" charset="0"/>
                <a:cs typeface="Nikosh" pitchFamily="2" charset="0"/>
              </a:rPr>
              <a:t>নং</a:t>
            </a:r>
            <a:r>
              <a:rPr lang="en-US" sz="4400" spc="-150" dirty="0">
                <a:solidFill>
                  <a:srgbClr val="EAFC04"/>
                </a:solidFill>
                <a:latin typeface="Nikosh" pitchFamily="2" charset="0"/>
                <a:cs typeface="Nikosh" pitchFamily="2" charset="0"/>
              </a:rPr>
              <a:t>- ৭</a:t>
            </a:r>
            <a:endParaRPr lang="en-US" sz="6600" spc="-150" dirty="0">
              <a:solidFill>
                <a:srgbClr val="EAFC04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1276350"/>
            <a:ext cx="7228849" cy="3215676"/>
          </a:xfrm>
          <a:ln w="76200">
            <a:solidFill>
              <a:srgbClr val="0000FF"/>
            </a:solidFill>
          </a:ln>
        </p:spPr>
        <p:style>
          <a:lnRef idx="2">
            <a:schemeClr val="dk1"/>
          </a:lnRef>
          <a:fillRef idx="100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0" algn="ctr"/>
            <a:r>
              <a:rPr lang="en-US" sz="4000" b="1" i="0" spc="-150" dirty="0" err="1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জবের</a:t>
            </a:r>
            <a:r>
              <a:rPr lang="en-US" sz="4000" b="1" i="0" spc="-150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i="0" spc="-150" dirty="0" err="1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নাম</a:t>
            </a:r>
            <a:endParaRPr lang="en-US" sz="4000" b="1" i="0" spc="-150" dirty="0">
              <a:solidFill>
                <a:srgbClr val="00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ikosh" pitchFamily="2" charset="0"/>
              <a:cs typeface="Nikosh" pitchFamily="2" charset="0"/>
            </a:endParaRPr>
          </a:p>
          <a:p>
            <a:pPr marL="0" lvl="0" algn="ctr"/>
            <a:r>
              <a:rPr lang="en-US" sz="52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বায়ু</a:t>
            </a:r>
            <a:r>
              <a:rPr lang="en-US" sz="52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2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অনুপ্রবেশ</a:t>
            </a:r>
            <a:r>
              <a:rPr lang="en-US" sz="52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52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এবং</a:t>
            </a:r>
            <a:r>
              <a:rPr lang="en-US" sz="52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2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বায়ু</a:t>
            </a:r>
            <a:r>
              <a:rPr lang="en-US" sz="52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52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চলনজনিত</a:t>
            </a:r>
            <a:endParaRPr lang="en-US" sz="5200" b="1" i="0" spc="-15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pPr marL="0" lvl="0" algn="ctr"/>
            <a:r>
              <a:rPr lang="en-US" sz="52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2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52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2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পর্যবেক্ষণ</a:t>
            </a:r>
            <a:r>
              <a:rPr lang="en-US" sz="52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2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করণ</a:t>
            </a:r>
            <a:r>
              <a:rPr lang="en-US" sz="52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।</a:t>
            </a:r>
          </a:p>
          <a:p>
            <a:pPr marL="0" lvl="0" algn="ctr"/>
            <a:r>
              <a:rPr lang="en-US" sz="32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(Study the </a:t>
            </a:r>
            <a:r>
              <a:rPr lang="en-US" sz="3200" b="1" i="0" spc="-30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infiltration</a:t>
            </a:r>
            <a:r>
              <a:rPr lang="en-US" sz="32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and </a:t>
            </a:r>
            <a:r>
              <a:rPr lang="en-US" sz="3200" b="1" i="0" spc="-300" dirty="0">
                <a:solidFill>
                  <a:srgbClr val="009900"/>
                </a:solidFill>
                <a:latin typeface="Nikosh" pitchFamily="2" charset="0"/>
                <a:cs typeface="Nikosh" pitchFamily="2" charset="0"/>
              </a:rPr>
              <a:t>ventilation</a:t>
            </a:r>
            <a:r>
              <a:rPr lang="en-US" sz="32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load)</a:t>
            </a:r>
            <a:endParaRPr lang="en-US" sz="900" b="1" i="0" spc="-300" dirty="0">
              <a:solidFill>
                <a:srgbClr val="000000"/>
              </a:solidFill>
              <a:latin typeface="Times New Roman"/>
            </a:endParaRPr>
          </a:p>
          <a:p>
            <a:pPr marL="0" lvl="0" algn="ctr"/>
            <a:r>
              <a:rPr lang="en-US" sz="28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তারিখ</a:t>
            </a:r>
            <a:r>
              <a:rPr lang="en-US" sz="28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:</a:t>
            </a:r>
            <a:endParaRPr lang="en-US" sz="3600" b="1" i="0" spc="-15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pPr algn="ctr"/>
            <a:endParaRPr lang="en-US" sz="4800" b="1" i="0" spc="-15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2</a:t>
            </a:fld>
            <a:endParaRPr lang="en">
              <a:solidFill>
                <a:srgbClr val="79728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buClrTx/>
              <a:buFontTx/>
              <a:buNone/>
              <a:defRPr/>
            </a:pPr>
            <a:r>
              <a:rPr lang="en-US" b="1" dirty="0">
                <a:solidFill>
                  <a:srgbClr val="000000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000000"/>
              </a:solidFill>
              <a:latin typeface="Book Antiqua"/>
            </a:endParaRPr>
          </a:p>
        </p:txBody>
      </p:sp>
      <p:sp>
        <p:nvSpPr>
          <p:cNvPr id="6" name="TextBox 5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7</a:t>
            </a:r>
          </a:p>
        </p:txBody>
      </p:sp>
      <p:pic>
        <p:nvPicPr>
          <p:cNvPr id="8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A5022BFB-FF1F-449C-AF17-7D3FAF7EBE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253A9FE-00D6-4497-ABBD-C923543BC976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82889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0616" y="524983"/>
            <a:ext cx="7228850" cy="3977676"/>
          </a:xfr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lvl="0" indent="-368300" algn="ctr">
              <a:buClr>
                <a:srgbClr val="7C7F91"/>
              </a:buClr>
            </a:pPr>
            <a:r>
              <a:rPr lang="en-US" sz="4400" b="1" i="0" kern="1200" spc="-150" dirty="0">
                <a:solidFill>
                  <a:srgbClr val="1D01E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utonnyMJ" pitchFamily="2" charset="0"/>
                <a:ea typeface="+mn-ea"/>
                <a:cs typeface="SutonnyMJ" pitchFamily="2" charset="0"/>
                <a:sym typeface="Muli"/>
              </a:rPr>
              <a:t> </a:t>
            </a:r>
            <a:endParaRPr lang="en-US" sz="5400" b="1" i="0" spc="-300" dirty="0">
              <a:solidFill>
                <a:srgbClr val="000000"/>
              </a:solidFill>
              <a:latin typeface="Nikosh" pitchFamily="2" charset="0"/>
              <a:cs typeface="Nikosh" pitchFamily="2" charset="0"/>
              <a:sym typeface="Muli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590550"/>
            <a:ext cx="7152650" cy="3901475"/>
          </a:xfrm>
          <a:prstGeom prst="rect">
            <a:avLst/>
          </a:prstGeom>
          <a:noFill/>
          <a:ln w="762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7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A00376F0-F0D2-464E-B945-9C34372CAB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01016A3-3E87-4CE9-B2BB-30685F3B14E1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02549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5400" y="514350"/>
            <a:ext cx="7152650" cy="1066800"/>
          </a:xfrm>
          <a:solidFill>
            <a:srgbClr val="FFFF00"/>
          </a:solidFill>
          <a:ln w="76200">
            <a:solidFill>
              <a:srgbClr val="00000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/>
          <a:lstStyle/>
          <a:p>
            <a:pPr marL="34290" lvl="0" algn="ctr" defTabSz="685800">
              <a:lnSpc>
                <a:spcPct val="90000"/>
              </a:lnSpc>
              <a:spcBef>
                <a:spcPts val="1000"/>
              </a:spcBef>
            </a:pPr>
            <a:r>
              <a:rPr lang="en-US" sz="6000" spc="-300" dirty="0">
                <a:solidFill>
                  <a:srgbClr val="0000FF"/>
                </a:solidFill>
                <a:latin typeface="Nikosh" pitchFamily="2" charset="0"/>
                <a:cs typeface="Nikosh" pitchFamily="2" charset="0"/>
                <a:sym typeface="Arial"/>
              </a:rPr>
              <a:t>উদাহরণ-১</a:t>
            </a:r>
            <a:r>
              <a:rPr lang="en-US" sz="6000" spc="-300" dirty="0">
                <a:solidFill>
                  <a:srgbClr val="002060"/>
                </a:solidFill>
                <a:latin typeface="Nikosh" pitchFamily="2" charset="0"/>
                <a:cs typeface="Nikosh" pitchFamily="2" charset="0"/>
                <a:sym typeface="Arial"/>
              </a:rPr>
              <a:t> (</a:t>
            </a:r>
            <a:r>
              <a:rPr lang="en-US" sz="6000" kern="1200" spc="-300" dirty="0" err="1">
                <a:solidFill>
                  <a:srgbClr val="000000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ইনফিলট্রেশন</a:t>
            </a:r>
            <a:r>
              <a:rPr lang="en-US" sz="6000" kern="1200" spc="-300" dirty="0">
                <a:solidFill>
                  <a:srgbClr val="000000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  </a:t>
            </a:r>
            <a:r>
              <a:rPr lang="en-US" sz="6000" spc="-30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  <a:sym typeface="Arial"/>
              </a:rPr>
              <a:t>লোড</a:t>
            </a:r>
            <a:r>
              <a:rPr lang="en-US" sz="6000" spc="-30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6000" spc="-300" dirty="0">
                <a:solidFill>
                  <a:srgbClr val="002060"/>
                </a:solidFill>
                <a:latin typeface="Nikosh" pitchFamily="2" charset="0"/>
                <a:cs typeface="Nikosh" pitchFamily="2" charset="0"/>
                <a:sym typeface="Arial"/>
              </a:rPr>
              <a:t>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304260" y="1674150"/>
                <a:ext cx="7152650" cy="2817876"/>
              </a:xfrm>
              <a:ln w="76200">
                <a:solidFill>
                  <a:srgbClr val="FF00FF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/>
              <a:lstStyle/>
              <a:p>
                <a:pPr marL="34290" lvl="0" indent="0"/>
                <a:r>
                  <a:rPr lang="en-US" sz="4900" b="1" i="0" spc="-150" dirty="0" err="1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সমস্যাঃ</a:t>
                </a:r>
                <a:r>
                  <a:rPr lang="en-US" sz="4900" b="1" i="0" spc="-15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5400" b="1" i="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4m </a:t>
                </a:r>
                <a:r>
                  <a:rPr lang="en-US" sz="5400" b="1" i="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উচ্চ</a:t>
                </a:r>
                <a:r>
                  <a:rPr lang="en-US" sz="54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5400" b="1" i="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একতলা</a:t>
                </a:r>
                <a:r>
                  <a:rPr lang="en-US" sz="54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5400" b="1" i="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একটি</a:t>
                </a:r>
                <a:endParaRPr lang="en-US" sz="5400" b="1" i="0" dirty="0">
                  <a:solidFill>
                    <a:srgbClr val="000000"/>
                  </a:solidFill>
                  <a:latin typeface="Nikosh" pitchFamily="2" charset="0"/>
                  <a:cs typeface="Nikosh" pitchFamily="2" charset="0"/>
                </a:endParaRPr>
              </a:p>
              <a:p>
                <a:pPr marL="34290" lvl="0" indent="0"/>
                <a:r>
                  <a:rPr lang="en-US" sz="5400" b="1" i="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অফিস</a:t>
                </a:r>
                <a:r>
                  <a:rPr lang="en-US" sz="54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5400" b="1" i="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বিল্ডিং</a:t>
                </a:r>
                <a:r>
                  <a:rPr lang="en-US" sz="54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5400" b="1" i="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30</a:t>
                </a:r>
                <a14:m>
                  <m:oMath xmlns:m="http://schemas.openxmlformats.org/officeDocument/2006/math">
                    <m:r>
                      <a:rPr lang="en-US" sz="5400" b="1" i="0">
                        <a:solidFill>
                          <a:srgbClr val="0000FF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°</m:t>
                    </m:r>
                  </m:oMath>
                </a14:m>
                <a:r>
                  <a:rPr lang="en-US" sz="5400" b="1" i="0" dirty="0" err="1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N</a:t>
                </a:r>
                <a:r>
                  <a:rPr lang="en-US" sz="5400" b="1" i="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ল্যাটিটিউড</a:t>
                </a:r>
                <a:endParaRPr lang="en-US" sz="5400" b="1" i="0" dirty="0">
                  <a:solidFill>
                    <a:srgbClr val="000000"/>
                  </a:solidFill>
                  <a:latin typeface="Nikosh" pitchFamily="2" charset="0"/>
                  <a:cs typeface="Nikosh" pitchFamily="2" charset="0"/>
                </a:endParaRPr>
              </a:p>
              <a:p>
                <a:pPr marL="34290" lvl="0" indent="0" algn="ctr"/>
                <a:r>
                  <a:rPr lang="en-US" sz="5400" b="1" i="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বা</a:t>
                </a:r>
                <a:r>
                  <a:rPr lang="en-US" sz="54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5400" b="1" i="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উত্তর</a:t>
                </a:r>
                <a:r>
                  <a:rPr lang="en-US" sz="54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5400" b="1" i="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অক্ষাংশে</a:t>
                </a:r>
                <a:r>
                  <a:rPr lang="en-US" sz="54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5400" b="1" i="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অবস্থিত</a:t>
                </a:r>
                <a:r>
                  <a:rPr lang="en-US" sz="54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।</a:t>
                </a:r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304260" y="1674150"/>
                <a:ext cx="7152650" cy="2817876"/>
              </a:xfrm>
              <a:blipFill rotWithShape="1">
                <a:blip r:embed="rId2"/>
                <a:stretch>
                  <a:fillRect l="-3541" t="-3158" r="-5818" b="-4000"/>
                </a:stretch>
              </a:blipFill>
              <a:ln w="76200">
                <a:solidFill>
                  <a:srgbClr val="FF00FF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21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7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6E671592-5B6F-43EA-B0ED-82AD996AF8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366DEB0-C287-4174-8BA0-F9D2F4F07814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27948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5400" y="590550"/>
            <a:ext cx="7152650" cy="3901476"/>
          </a:xfrm>
          <a:ln w="76200">
            <a:solidFill>
              <a:srgbClr val="FF00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34290" lvl="0" indent="0"/>
            <a:r>
              <a:rPr lang="en-US" sz="5000" b="1" i="0" spc="-15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১। </a:t>
            </a:r>
            <a:r>
              <a:rPr lang="en-US" sz="5000" b="1" i="0" spc="-150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কক্ষ</a:t>
            </a:r>
            <a:r>
              <a:rPr lang="en-US" sz="5000" b="1" i="0" spc="-15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000" b="1" i="0" spc="-15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অনুমেয়</a:t>
            </a:r>
            <a:r>
              <a:rPr lang="en-US" sz="5000" b="1" i="0" spc="-15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000" b="1" i="0" spc="-150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তাপ</a:t>
            </a:r>
            <a:r>
              <a:rPr lang="en-US" sz="5000" b="1" i="0" spc="-15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000" b="1" i="0" spc="-150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5000" b="1" i="0" spc="-15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(Room</a:t>
            </a:r>
          </a:p>
          <a:p>
            <a:pPr marL="34290" lvl="0" indent="0"/>
            <a:r>
              <a:rPr lang="en-US" sz="4300" b="1" i="0" spc="-15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Sensible </a:t>
            </a:r>
            <a:r>
              <a:rPr lang="en-US" sz="4300" b="1" i="0" spc="-150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HeatnLoad</a:t>
            </a:r>
            <a:r>
              <a:rPr lang="en-US" sz="4300" b="1" i="0" spc="-15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) </a:t>
            </a:r>
            <a:r>
              <a:rPr lang="en-US" sz="4300" b="1" i="0" spc="-150" dirty="0">
                <a:solidFill>
                  <a:srgbClr val="3004D2"/>
                </a:solidFill>
                <a:latin typeface="Nikosh" pitchFamily="2" charset="0"/>
                <a:cs typeface="Nikosh" pitchFamily="2" charset="0"/>
              </a:rPr>
              <a:t>RSHL</a:t>
            </a:r>
          </a:p>
          <a:p>
            <a:pPr marL="34290" lvl="0" indent="0"/>
            <a:r>
              <a:rPr lang="en-US" sz="5400" b="1" i="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২। </a:t>
            </a:r>
            <a:r>
              <a:rPr lang="en-US" sz="5400" b="1" i="0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কক্ষ</a:t>
            </a:r>
            <a:r>
              <a:rPr lang="en-US" sz="5400" b="1" i="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400" b="1" i="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সুপ্ততাপ</a:t>
            </a:r>
            <a:r>
              <a:rPr lang="en-US" sz="5400" b="1" i="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400" b="1" i="0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5400" b="1" i="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(Room</a:t>
            </a:r>
          </a:p>
          <a:p>
            <a:pPr marL="34290" lvl="0" indent="0"/>
            <a:r>
              <a:rPr lang="en-US" sz="4800" b="1" i="0" spc="-15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6000" b="1" i="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Latent Heat) </a:t>
            </a:r>
            <a:r>
              <a:rPr lang="en-US" sz="6000" b="1" i="0" dirty="0">
                <a:solidFill>
                  <a:srgbClr val="3004D2"/>
                </a:solidFill>
                <a:latin typeface="Nikosh" pitchFamily="2" charset="0"/>
                <a:cs typeface="Nikosh" pitchFamily="2" charset="0"/>
              </a:rPr>
              <a:t>RLH</a:t>
            </a:r>
          </a:p>
          <a:p>
            <a:pPr marL="0" lvl="0" indent="0"/>
            <a:r>
              <a:rPr lang="en-US" sz="4800" b="1" i="0" spc="-3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৩। </a:t>
            </a:r>
            <a:r>
              <a:rPr lang="en-US" sz="4800" b="1" i="0" spc="-300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সর্বমোট</a:t>
            </a:r>
            <a:r>
              <a:rPr lang="en-US" sz="4800" b="1" i="0" spc="-3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800" b="1" i="0" spc="-300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তাপ</a:t>
            </a:r>
            <a:r>
              <a:rPr lang="en-US" sz="4800" b="1" i="0" spc="-3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800" b="1" i="0" spc="-300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4800" b="1" i="0" spc="-3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(</a:t>
            </a:r>
            <a:r>
              <a:rPr lang="en-US" sz="4800" b="1" i="0" spc="-300" dirty="0">
                <a:solidFill>
                  <a:srgbClr val="3004D2"/>
                </a:solidFill>
                <a:latin typeface="Nikosh" pitchFamily="2" charset="0"/>
                <a:cs typeface="Nikosh" pitchFamily="2" charset="0"/>
              </a:rPr>
              <a:t>GTHL</a:t>
            </a:r>
            <a:r>
              <a:rPr lang="en-US" sz="4800" b="1" i="0" spc="-3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marL="0" lvl="0"/>
            <a:endParaRPr lang="en-US" sz="5400" b="1" i="0" spc="-150" dirty="0">
              <a:solidFill>
                <a:srgbClr val="000000"/>
              </a:solidFill>
            </a:endParaRPr>
          </a:p>
          <a:p>
            <a:endParaRPr lang="en-US" b="1" i="0" dirty="0">
              <a:solidFill>
                <a:srgbClr val="0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7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27C58D60-FF34-4687-AD3E-213417D046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817A7C0-C588-48B6-94B8-8914BFFB71AA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56779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5400" y="590550"/>
            <a:ext cx="7152650" cy="3901476"/>
          </a:xfrm>
          <a:ln w="76200">
            <a:solidFill>
              <a:srgbClr val="FF00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0" indent="0"/>
            <a:r>
              <a:rPr lang="en-US" sz="4400" b="1" i="0" spc="-15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4400" b="1" i="0" spc="-150" dirty="0">
                <a:solidFill>
                  <a:srgbClr val="3004D2"/>
                </a:solidFill>
                <a:latin typeface="Nikosh" pitchFamily="2" charset="0"/>
                <a:cs typeface="Nikosh" pitchFamily="2" charset="0"/>
              </a:rPr>
              <a:t>Grand Total Heat Load</a:t>
            </a:r>
            <a:r>
              <a:rPr lang="en-US" sz="4400" b="1" i="0" spc="-15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)</a:t>
            </a:r>
          </a:p>
          <a:p>
            <a:pPr marL="0" lvl="0" indent="0"/>
            <a:r>
              <a:rPr lang="en-US" sz="4400" b="1" i="0" spc="-15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প্রয়োজনীয়</a:t>
            </a:r>
            <a:r>
              <a:rPr lang="en-US" sz="4400" b="1" i="0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400" b="1" i="0" spc="-15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তথ্যাদিঃ</a:t>
            </a:r>
            <a:endParaRPr lang="en-US" sz="4400" b="1" i="0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  <a:p>
            <a:pPr marL="0" lvl="0" indent="0"/>
            <a:r>
              <a:rPr lang="en-US" sz="4000" b="1" i="0" spc="-300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ভিতরের</a:t>
            </a:r>
            <a:r>
              <a:rPr lang="en-US" sz="4000" b="1" i="0" spc="-3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i="0" spc="-300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দেওয়ালের</a:t>
            </a:r>
            <a:r>
              <a:rPr lang="en-US" sz="4000" b="1" i="0" spc="-3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i="0" spc="-300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উপর</a:t>
            </a:r>
            <a:endParaRPr lang="en-US" sz="4400" b="1" i="0" spc="-300" dirty="0">
              <a:solidFill>
                <a:srgbClr val="000000"/>
              </a:solidFill>
            </a:endParaRPr>
          </a:p>
          <a:p>
            <a:pPr marL="0" lvl="0" indent="0"/>
            <a:r>
              <a:rPr lang="en-US" sz="3600" b="1" i="0" spc="-150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প্লাস্টার</a:t>
            </a:r>
            <a:r>
              <a:rPr lang="en-US" sz="3600" b="1" i="0" spc="-15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                                      =   </a:t>
            </a:r>
            <a:r>
              <a:rPr lang="en-US" sz="3600" b="1" i="0" spc="-150" dirty="0">
                <a:solidFill>
                  <a:srgbClr val="3004D2"/>
                </a:solidFill>
                <a:latin typeface="Nikosh" pitchFamily="2" charset="0"/>
                <a:cs typeface="Nikosh" pitchFamily="2" charset="0"/>
              </a:rPr>
              <a:t>1.25 </a:t>
            </a:r>
            <a:r>
              <a:rPr lang="en-US" sz="3600" b="1" i="0" spc="-150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সে.মি</a:t>
            </a:r>
            <a:r>
              <a:rPr lang="en-US" sz="3600" b="1" i="0" spc="-15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.</a:t>
            </a:r>
          </a:p>
          <a:p>
            <a:pPr marL="34290" lvl="0" indent="0"/>
            <a:r>
              <a:rPr lang="en-US" sz="4200" b="1" i="0" spc="-300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বাইরের</a:t>
            </a:r>
            <a:r>
              <a:rPr lang="en-US" sz="4200" b="1" i="0" spc="-3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200" b="1" i="0" spc="-300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দেওয়ালের</a:t>
            </a:r>
            <a:r>
              <a:rPr lang="en-US" sz="4200" b="1" i="0" spc="-3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200" b="1" i="0" spc="-300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কন্সস্ট্রাকশন</a:t>
            </a:r>
            <a:r>
              <a:rPr lang="en-US" sz="4200" b="1" i="0" spc="-3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= </a:t>
            </a:r>
            <a:r>
              <a:rPr lang="en-US" sz="4200" b="1" i="0" spc="-300" dirty="0">
                <a:solidFill>
                  <a:srgbClr val="3004D2"/>
                </a:solidFill>
                <a:latin typeface="Nikosh" pitchFamily="2" charset="0"/>
                <a:cs typeface="Nikosh" pitchFamily="2" charset="0"/>
              </a:rPr>
              <a:t>20</a:t>
            </a:r>
            <a:r>
              <a:rPr lang="en-US" sz="4200" b="1" i="0" spc="-3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200" b="1" i="0" spc="-300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সে.মি</a:t>
            </a:r>
            <a:r>
              <a:rPr lang="en-US" sz="4200" b="1" i="0" spc="-3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. </a:t>
            </a:r>
          </a:p>
          <a:p>
            <a:pPr marL="34290" lvl="0" indent="0"/>
            <a:r>
              <a:rPr lang="en-US" sz="4000" b="1" i="0" spc="-300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কংক্রিট</a:t>
            </a:r>
            <a:r>
              <a:rPr lang="en-US" sz="4000" b="1" i="0" spc="-3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i="0" spc="-300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ব্লক</a:t>
            </a:r>
            <a:r>
              <a:rPr lang="en-US" sz="4000" b="1" i="0" spc="-3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                       = </a:t>
            </a:r>
            <a:r>
              <a:rPr lang="en-US" sz="4000" b="1" i="0" spc="-300" dirty="0">
                <a:solidFill>
                  <a:srgbClr val="3004D2"/>
                </a:solidFill>
                <a:latin typeface="Nikosh" pitchFamily="2" charset="0"/>
                <a:cs typeface="Nikosh" pitchFamily="2" charset="0"/>
              </a:rPr>
              <a:t>10 </a:t>
            </a:r>
            <a:r>
              <a:rPr lang="en-US" sz="4000" b="1" i="0" spc="-300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সে.মি</a:t>
            </a:r>
            <a:r>
              <a:rPr lang="en-US" sz="4000" b="1" i="0" spc="-3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. </a:t>
            </a:r>
            <a:r>
              <a:rPr lang="en-US" sz="4000" b="1" i="0" spc="-300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ফেস</a:t>
            </a:r>
            <a:r>
              <a:rPr lang="en-US" sz="4000" b="1" i="0" spc="-3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i="0" spc="-300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ব্রিক</a:t>
            </a:r>
            <a:endParaRPr lang="en-US" sz="4000" b="1" i="0" spc="-300" dirty="0">
              <a:solidFill>
                <a:srgbClr val="25212A"/>
              </a:solidFill>
              <a:latin typeface="Nikosh" pitchFamily="2" charset="0"/>
              <a:cs typeface="Nikosh" pitchFamily="2" charset="0"/>
            </a:endParaRPr>
          </a:p>
          <a:p>
            <a:pPr marL="34290" lvl="0" indent="0"/>
            <a:endParaRPr lang="en-US" b="1" i="0" dirty="0">
              <a:solidFill>
                <a:srgbClr val="0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23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7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D897D86E-A095-4111-B096-43E08142FF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61E9FDF-FE20-46AC-8335-E3E00AE61623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92754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5400" y="590550"/>
            <a:ext cx="7152650" cy="3901476"/>
          </a:xfrm>
          <a:ln w="76200">
            <a:solidFill>
              <a:srgbClr val="FF00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34290" lvl="0" indent="0" defTabSz="685800">
              <a:lnSpc>
                <a:spcPct val="90000"/>
              </a:lnSpc>
              <a:spcBef>
                <a:spcPts val="1000"/>
              </a:spcBef>
              <a:buClr>
                <a:srgbClr val="A6B727"/>
              </a:buClr>
              <a:buSzPct val="80000"/>
            </a:pPr>
            <a:r>
              <a:rPr lang="en-US" sz="4000" b="1" i="0" kern="1200" dirty="0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</a:rPr>
              <a:t>পার্টিশন </a:t>
            </a:r>
            <a:r>
              <a:rPr lang="en-US" sz="4000" b="1" i="0" kern="1200" dirty="0" err="1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</a:rPr>
              <a:t>ওয়াল</a:t>
            </a:r>
            <a:r>
              <a:rPr lang="en-US" sz="4000" b="1" i="0" kern="1200" dirty="0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</a:rPr>
              <a:t> </a:t>
            </a:r>
            <a:r>
              <a:rPr lang="en-US" sz="4000" b="1" i="0" kern="1200" dirty="0" err="1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</a:rPr>
              <a:t>কন্সস্ট্রাকশন</a:t>
            </a:r>
            <a:r>
              <a:rPr lang="en-US" sz="4000" b="1" i="0" kern="1200" dirty="0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</a:rPr>
              <a:t>  =  </a:t>
            </a:r>
            <a:r>
              <a:rPr lang="en-US" sz="4000" b="1" i="0" kern="1200" dirty="0">
                <a:solidFill>
                  <a:srgbClr val="3004D2"/>
                </a:solidFill>
                <a:latin typeface="Nikosh" pitchFamily="2" charset="0"/>
                <a:ea typeface="+mn-ea"/>
                <a:cs typeface="Nikosh" pitchFamily="2" charset="0"/>
              </a:rPr>
              <a:t>33</a:t>
            </a:r>
            <a:r>
              <a:rPr lang="en-US" sz="4000" b="1" i="0" kern="1200" dirty="0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</a:rPr>
              <a:t> </a:t>
            </a:r>
            <a:r>
              <a:rPr lang="en-US" sz="4000" b="1" i="0" kern="1200" dirty="0" err="1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</a:rPr>
              <a:t>সে.মি</a:t>
            </a:r>
            <a:r>
              <a:rPr lang="en-US" sz="4000" b="1" i="0" kern="1200" dirty="0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</a:rPr>
              <a:t>.</a:t>
            </a:r>
          </a:p>
          <a:p>
            <a:pPr marL="34290" lvl="0" indent="0" defTabSz="685800">
              <a:lnSpc>
                <a:spcPct val="90000"/>
              </a:lnSpc>
              <a:spcBef>
                <a:spcPts val="1000"/>
              </a:spcBef>
              <a:buClr>
                <a:srgbClr val="A6B727"/>
              </a:buClr>
              <a:buSzPct val="80000"/>
            </a:pPr>
            <a:r>
              <a:rPr lang="en-US" sz="3600" b="1" i="0" kern="1200" dirty="0" err="1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</a:rPr>
              <a:t>সাধারণ</a:t>
            </a:r>
            <a:r>
              <a:rPr lang="en-US" sz="3600" b="1" i="0" kern="1200" dirty="0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</a:rPr>
              <a:t> </a:t>
            </a:r>
            <a:r>
              <a:rPr lang="en-US" sz="3600" b="1" i="0" kern="1200" dirty="0" err="1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</a:rPr>
              <a:t>ইট</a:t>
            </a:r>
            <a:endParaRPr lang="en-US" sz="3600" b="1" i="0" kern="1200" dirty="0">
              <a:solidFill>
                <a:srgbClr val="000000"/>
              </a:solidFill>
              <a:latin typeface="Nikosh" pitchFamily="2" charset="0"/>
              <a:ea typeface="+mn-ea"/>
              <a:cs typeface="Nikosh" pitchFamily="2" charset="0"/>
            </a:endParaRPr>
          </a:p>
          <a:p>
            <a:pPr marL="34290" lvl="0" indent="0" defTabSz="685800">
              <a:lnSpc>
                <a:spcPct val="90000"/>
              </a:lnSpc>
              <a:spcBef>
                <a:spcPts val="1000"/>
              </a:spcBef>
              <a:buClr>
                <a:srgbClr val="A6B727"/>
              </a:buClr>
              <a:buSzPct val="80000"/>
            </a:pPr>
            <a:r>
              <a:rPr lang="en-US" sz="4000" b="1" i="0" kern="1200" dirty="0" err="1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</a:rPr>
              <a:t>ছাদের</a:t>
            </a:r>
            <a:r>
              <a:rPr lang="en-US" sz="4000" b="1" i="0" kern="1200" dirty="0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</a:rPr>
              <a:t> </a:t>
            </a:r>
            <a:r>
              <a:rPr lang="en-US" sz="4000" b="1" i="0" kern="1200" dirty="0" err="1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</a:rPr>
              <a:t>কন্সস্ট্রাকশন</a:t>
            </a:r>
            <a:r>
              <a:rPr lang="en-US" sz="4000" b="1" i="0" kern="1200" dirty="0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</a:rPr>
              <a:t>           = </a:t>
            </a:r>
            <a:r>
              <a:rPr lang="en-US" sz="4000" b="1" i="0" kern="1200" dirty="0">
                <a:solidFill>
                  <a:srgbClr val="3004D2"/>
                </a:solidFill>
                <a:latin typeface="Nikosh" pitchFamily="2" charset="0"/>
                <a:ea typeface="+mn-ea"/>
                <a:cs typeface="Nikosh" pitchFamily="2" charset="0"/>
              </a:rPr>
              <a:t>20</a:t>
            </a:r>
            <a:r>
              <a:rPr lang="en-US" sz="4000" b="1" i="0" kern="1200" dirty="0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</a:rPr>
              <a:t> </a:t>
            </a:r>
            <a:r>
              <a:rPr lang="en-US" sz="4000" b="1" i="0" kern="1200" dirty="0" err="1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</a:rPr>
              <a:t>সে.মি</a:t>
            </a:r>
            <a:r>
              <a:rPr lang="en-US" sz="4000" b="1" i="0" kern="1200" dirty="0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</a:rPr>
              <a:t>.</a:t>
            </a:r>
          </a:p>
          <a:p>
            <a:pPr marL="34290" lvl="0" indent="0" defTabSz="685800">
              <a:lnSpc>
                <a:spcPct val="90000"/>
              </a:lnSpc>
              <a:spcBef>
                <a:spcPts val="1000"/>
              </a:spcBef>
              <a:buClr>
                <a:srgbClr val="A6B727"/>
              </a:buClr>
              <a:buSzPct val="80000"/>
            </a:pPr>
            <a:r>
              <a:rPr lang="en-US" sz="3600" b="1" i="0" kern="1200" dirty="0" err="1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</a:rPr>
              <a:t>আরসিসি</a:t>
            </a:r>
            <a:r>
              <a:rPr lang="en-US" sz="3600" b="1" i="0" kern="1200" dirty="0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</a:rPr>
              <a:t> </a:t>
            </a:r>
            <a:r>
              <a:rPr lang="en-US" sz="3600" b="1" i="0" kern="1200" dirty="0" err="1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</a:rPr>
              <a:t>স্লাব</a:t>
            </a:r>
            <a:endParaRPr lang="en-US" sz="3600" b="1" i="0" kern="1200" dirty="0">
              <a:solidFill>
                <a:srgbClr val="000000"/>
              </a:solidFill>
              <a:latin typeface="Nikosh" pitchFamily="2" charset="0"/>
              <a:ea typeface="+mn-ea"/>
              <a:cs typeface="Nikosh" pitchFamily="2" charset="0"/>
            </a:endParaRPr>
          </a:p>
          <a:p>
            <a:pPr marL="34290" lvl="0" indent="0" defTabSz="685800">
              <a:lnSpc>
                <a:spcPct val="90000"/>
              </a:lnSpc>
              <a:spcBef>
                <a:spcPts val="1000"/>
              </a:spcBef>
              <a:buClr>
                <a:srgbClr val="A6B727"/>
              </a:buClr>
              <a:buSzPct val="80000"/>
            </a:pPr>
            <a:r>
              <a:rPr lang="en-US" sz="4000" b="1" i="0" kern="1200" dirty="0" err="1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</a:rPr>
              <a:t>মেঝের</a:t>
            </a:r>
            <a:r>
              <a:rPr lang="en-US" sz="4000" b="1" i="0" kern="1200" dirty="0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</a:rPr>
              <a:t> </a:t>
            </a:r>
            <a:r>
              <a:rPr lang="en-US" sz="4000" b="1" i="0" kern="1200" dirty="0" err="1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</a:rPr>
              <a:t>কন্সস্ট্রাকশন</a:t>
            </a:r>
            <a:r>
              <a:rPr lang="en-US" sz="4000" b="1" i="0" kern="1200" dirty="0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</a:rPr>
              <a:t>          = </a:t>
            </a:r>
            <a:r>
              <a:rPr lang="en-US" sz="4000" b="1" i="0" kern="1200" dirty="0">
                <a:solidFill>
                  <a:srgbClr val="3004D2"/>
                </a:solidFill>
                <a:latin typeface="Nikosh" pitchFamily="2" charset="0"/>
                <a:ea typeface="+mn-ea"/>
                <a:cs typeface="Nikosh" pitchFamily="2" charset="0"/>
              </a:rPr>
              <a:t>4 </a:t>
            </a:r>
            <a:r>
              <a:rPr lang="en-US" sz="4000" b="1" i="0" kern="1200" dirty="0" err="1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</a:rPr>
              <a:t>সে.মি</a:t>
            </a:r>
            <a:r>
              <a:rPr lang="en-US" sz="4000" b="1" i="0" kern="1200" dirty="0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</a:rPr>
              <a:t>. </a:t>
            </a:r>
          </a:p>
          <a:p>
            <a:pPr marL="34290" lvl="0" indent="0" defTabSz="685800">
              <a:lnSpc>
                <a:spcPct val="90000"/>
              </a:lnSpc>
              <a:spcBef>
                <a:spcPts val="1000"/>
              </a:spcBef>
              <a:buClr>
                <a:srgbClr val="A6B727"/>
              </a:buClr>
              <a:buSzPct val="80000"/>
            </a:pPr>
            <a:r>
              <a:rPr lang="en-US" sz="3600" b="1" i="0" kern="1200" dirty="0" err="1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</a:rPr>
              <a:t>অ্যাজবেস্টস</a:t>
            </a:r>
            <a:r>
              <a:rPr lang="en-US" sz="3600" b="1" i="0" kern="1200" dirty="0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</a:rPr>
              <a:t> </a:t>
            </a:r>
            <a:r>
              <a:rPr lang="en-US" sz="3600" b="1" i="0" kern="1200" dirty="0" err="1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</a:rPr>
              <a:t>বোর্ডসহ</a:t>
            </a:r>
            <a:endParaRPr lang="en-US" sz="3600" b="1" i="0" kern="1200" dirty="0">
              <a:solidFill>
                <a:srgbClr val="000000"/>
              </a:solidFill>
              <a:latin typeface="Nikosh" pitchFamily="2" charset="0"/>
              <a:ea typeface="+mn-ea"/>
              <a:cs typeface="Nikosh" pitchFamily="2" charset="0"/>
            </a:endParaRPr>
          </a:p>
          <a:p>
            <a:pPr marL="34290" lvl="0" indent="0" defTabSz="685800">
              <a:lnSpc>
                <a:spcPct val="90000"/>
              </a:lnSpc>
              <a:spcBef>
                <a:spcPts val="1000"/>
              </a:spcBef>
              <a:buClr>
                <a:srgbClr val="A6B727"/>
              </a:buClr>
              <a:buSzPct val="80000"/>
            </a:pPr>
            <a:r>
              <a:rPr lang="en-US" sz="3600" b="1" i="0" kern="1200" dirty="0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</a:rPr>
              <a:t>			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24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7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F1586064-82A1-4C61-A002-00B3C91557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09A8871-77B2-4EA4-8FB2-928D4519C174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77882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295400" y="590550"/>
                <a:ext cx="7152650" cy="3901476"/>
              </a:xfrm>
              <a:ln w="76200">
                <a:solidFill>
                  <a:srgbClr val="FF00FF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/>
              <a:lstStyle/>
              <a:p>
                <a:pPr marL="34290" lvl="0" indent="0" defTabSz="685800">
                  <a:lnSpc>
                    <a:spcPct val="90000"/>
                  </a:lnSpc>
                  <a:spcBef>
                    <a:spcPts val="1000"/>
                  </a:spcBef>
                  <a:buClr>
                    <a:srgbClr val="A6B727"/>
                  </a:buClr>
                  <a:buSzPct val="80000"/>
                </a:pPr>
                <a:r>
                  <a:rPr lang="en-US" sz="3600" b="1" i="0" kern="12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                     = </a:t>
                </a:r>
                <a:r>
                  <a:rPr lang="en-US" sz="3600" b="1" i="0" kern="1200" dirty="0">
                    <a:solidFill>
                      <a:srgbClr val="3004D2"/>
                    </a:solidFill>
                    <a:latin typeface="Nikosh" pitchFamily="2" charset="0"/>
                    <a:cs typeface="Nikosh" pitchFamily="2" charset="0"/>
                  </a:rPr>
                  <a:t>20</a:t>
                </a:r>
                <a:r>
                  <a:rPr lang="en-US" sz="3600" b="1" i="0" kern="12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3600" b="1" i="0" kern="12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সে.মি</a:t>
                </a:r>
                <a:r>
                  <a:rPr lang="en-US" sz="3600" b="1" i="0" kern="12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. </a:t>
                </a:r>
                <a:r>
                  <a:rPr lang="en-US" sz="3600" b="1" i="0" kern="12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কংক্রিট</a:t>
                </a:r>
                <a:endParaRPr lang="en-US" sz="3600" b="1" i="0" kern="1200" dirty="0">
                  <a:solidFill>
                    <a:srgbClr val="000000"/>
                  </a:solidFill>
                  <a:latin typeface="Nikosh" pitchFamily="2" charset="0"/>
                  <a:cs typeface="Nikosh" pitchFamily="2" charset="0"/>
                </a:endParaRPr>
              </a:p>
              <a:p>
                <a:pPr marL="34290" lvl="0" indent="0" algn="ctr" defTabSz="685800">
                  <a:lnSpc>
                    <a:spcPct val="90000"/>
                  </a:lnSpc>
                  <a:spcBef>
                    <a:spcPts val="1000"/>
                  </a:spcBef>
                  <a:buClr>
                    <a:srgbClr val="A6B727"/>
                  </a:buClr>
                  <a:buSzPct val="80000"/>
                </a:pPr>
                <a:r>
                  <a:rPr lang="en-US" sz="3600" b="1" i="0" kern="12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		           = </a:t>
                </a:r>
                <a:r>
                  <a:rPr lang="en-US" sz="3600" b="1" i="0" kern="1200" dirty="0">
                    <a:solidFill>
                      <a:srgbClr val="3004D2"/>
                    </a:solidFill>
                    <a:latin typeface="Nikosh" pitchFamily="2" charset="0"/>
                    <a:cs typeface="Nikosh" pitchFamily="2" charset="0"/>
                  </a:rPr>
                  <a:t>1.2</a:t>
                </a:r>
                <a:r>
                  <a:rPr lang="en-US" sz="3600" b="1" i="0" kern="12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3600" b="1" i="0" kern="12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সে.মি</a:t>
                </a:r>
                <a:r>
                  <a:rPr lang="en-US" sz="3600" b="1" i="0" kern="12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. </a:t>
                </a:r>
                <a:r>
                  <a:rPr lang="en-US" sz="3600" b="1" i="0" kern="12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সিমেন্ট</a:t>
                </a:r>
                <a:r>
                  <a:rPr lang="en-US" sz="3600" b="1" i="0" kern="12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3600" b="1" i="0" kern="12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প্লাস্টার</a:t>
                </a:r>
                <a:endParaRPr lang="en-US" sz="3600" b="1" i="0" kern="1200" dirty="0">
                  <a:solidFill>
                    <a:srgbClr val="000000"/>
                  </a:solidFill>
                  <a:latin typeface="Nikosh" pitchFamily="2" charset="0"/>
                  <a:cs typeface="Nikosh" pitchFamily="2" charset="0"/>
                </a:endParaRPr>
              </a:p>
              <a:p>
                <a:pPr marL="34290" lvl="0" indent="0" defTabSz="685800">
                  <a:lnSpc>
                    <a:spcPct val="90000"/>
                  </a:lnSpc>
                  <a:spcBef>
                    <a:spcPts val="1000"/>
                  </a:spcBef>
                  <a:buClr>
                    <a:srgbClr val="A6B727"/>
                  </a:buClr>
                  <a:buSzPct val="80000"/>
                </a:pPr>
                <a:r>
                  <a:rPr lang="en-US" sz="3600" b="1" i="0" kern="12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ঘনত্বঃ</a:t>
                </a:r>
                <a:r>
                  <a:rPr lang="en-US" sz="3600" b="1" i="0" kern="12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3600" b="1" i="0" kern="12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ব্রিক</a:t>
                </a:r>
                <a:r>
                  <a:rPr lang="en-US" sz="3600" b="1" i="0" kern="12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       = </a:t>
                </a:r>
                <a:r>
                  <a:rPr lang="en-US" sz="3600" b="1" i="0" kern="1200" dirty="0">
                    <a:solidFill>
                      <a:srgbClr val="3004D2"/>
                    </a:solidFill>
                    <a:latin typeface="Nikosh" pitchFamily="2" charset="0"/>
                    <a:cs typeface="Nikosh" pitchFamily="2" charset="0"/>
                  </a:rPr>
                  <a:t>2,000 </a:t>
                </a:r>
                <a:r>
                  <a:rPr lang="en-US" sz="3600" b="1" i="0" kern="12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Kg/m</a:t>
                </a:r>
                <a:r>
                  <a:rPr lang="en-US" sz="3600" b="1" i="0" kern="1200" baseline="300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3</a:t>
                </a:r>
                <a:endParaRPr lang="en-US" sz="3600" b="1" i="0" kern="1200" dirty="0">
                  <a:solidFill>
                    <a:srgbClr val="000000"/>
                  </a:solidFill>
                  <a:latin typeface="Nikosh" pitchFamily="2" charset="0"/>
                  <a:cs typeface="Nikosh" pitchFamily="2" charset="0"/>
                </a:endParaRPr>
              </a:p>
              <a:p>
                <a:pPr marL="34290" lvl="0" indent="0" defTabSz="685800">
                  <a:lnSpc>
                    <a:spcPct val="90000"/>
                  </a:lnSpc>
                  <a:spcBef>
                    <a:spcPts val="1000"/>
                  </a:spcBef>
                  <a:buClr>
                    <a:srgbClr val="A6B727"/>
                  </a:buClr>
                  <a:buSzPct val="80000"/>
                </a:pPr>
                <a:r>
                  <a:rPr lang="en-US" sz="3600" b="1" i="0" kern="12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কংক্রিট</a:t>
                </a:r>
                <a:r>
                  <a:rPr lang="en-US" sz="3600" b="1" i="0" kern="12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           = </a:t>
                </a:r>
                <a:r>
                  <a:rPr lang="en-US" sz="3600" b="1" i="0" kern="1200" dirty="0">
                    <a:solidFill>
                      <a:srgbClr val="3004D2"/>
                    </a:solidFill>
                    <a:latin typeface="Nikosh" pitchFamily="2" charset="0"/>
                    <a:cs typeface="Nikosh" pitchFamily="2" charset="0"/>
                  </a:rPr>
                  <a:t>1,900 </a:t>
                </a:r>
                <a:r>
                  <a:rPr lang="en-US" sz="3600" b="1" i="0" kern="12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Kg/m</a:t>
                </a:r>
                <a:r>
                  <a:rPr lang="en-US" sz="3600" b="1" i="0" kern="1200" baseline="300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3</a:t>
                </a:r>
              </a:p>
              <a:p>
                <a:pPr marL="34290" lvl="0" indent="0" defTabSz="685800">
                  <a:lnSpc>
                    <a:spcPct val="90000"/>
                  </a:lnSpc>
                  <a:spcBef>
                    <a:spcPts val="1000"/>
                  </a:spcBef>
                  <a:buClr>
                    <a:srgbClr val="A6B727"/>
                  </a:buClr>
                  <a:buSzPct val="80000"/>
                </a:pPr>
                <a:r>
                  <a:rPr lang="en-US" sz="3600" b="1" i="0" kern="12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অ্যাজবেস্টস</a:t>
                </a:r>
                <a:r>
                  <a:rPr lang="en-US" sz="3600" b="1" i="0" kern="12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3600" b="1" i="0" kern="12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বোর্ড</a:t>
                </a:r>
                <a:r>
                  <a:rPr lang="en-US" sz="3600" b="1" i="0" kern="12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= </a:t>
                </a:r>
                <a:r>
                  <a:rPr lang="en-US" sz="3600" b="1" i="0" kern="1200" dirty="0">
                    <a:solidFill>
                      <a:srgbClr val="3004D2"/>
                    </a:solidFill>
                    <a:latin typeface="Nikosh" pitchFamily="2" charset="0"/>
                    <a:cs typeface="Nikosh" pitchFamily="2" charset="0"/>
                  </a:rPr>
                  <a:t>520 </a:t>
                </a:r>
                <a:r>
                  <a:rPr lang="en-US" sz="3600" b="1" i="0" kern="12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Kg/m</a:t>
                </a:r>
                <a:r>
                  <a:rPr lang="en-US" sz="3600" b="1" i="0" kern="1200" baseline="300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3</a:t>
                </a:r>
              </a:p>
              <a:p>
                <a:pPr marL="34290" lvl="0" indent="0" defTabSz="685800">
                  <a:lnSpc>
                    <a:spcPct val="90000"/>
                  </a:lnSpc>
                  <a:spcBef>
                    <a:spcPts val="1000"/>
                  </a:spcBef>
                  <a:buClr>
                    <a:srgbClr val="A6B727"/>
                  </a:buClr>
                  <a:buSzPct val="80000"/>
                </a:pPr>
                <a:r>
                  <a:rPr lang="en-US" sz="3600" b="1" i="0" kern="120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ফেনেস্ট্রেশন</a:t>
                </a:r>
                <a:r>
                  <a:rPr lang="en-US" sz="3600" b="1" i="0" kern="120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3600" b="1" i="0" kern="120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বা</a:t>
                </a:r>
                <a:r>
                  <a:rPr lang="en-US" sz="3600" b="1" i="0" kern="120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3600" b="1" i="0" kern="120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জানালার</a:t>
                </a:r>
                <a:r>
                  <a:rPr lang="en-US" sz="3600" b="1" i="0" kern="120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3600" b="1" i="0" kern="120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ব্যবস্থা</a:t>
                </a:r>
                <a:r>
                  <a:rPr lang="en-US" sz="3600" b="1" i="0" kern="120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= </a:t>
                </a:r>
                <a:r>
                  <a:rPr lang="en-US" sz="3600" b="1" i="0" kern="1200" spc="-150" dirty="0">
                    <a:solidFill>
                      <a:srgbClr val="3004D2"/>
                    </a:solidFill>
                    <a:latin typeface="Nikosh" pitchFamily="2" charset="0"/>
                    <a:cs typeface="Nikosh" pitchFamily="2" charset="0"/>
                  </a:rPr>
                  <a:t>2m</a:t>
                </a:r>
                <a14:m>
                  <m:oMath xmlns:m="http://schemas.openxmlformats.org/officeDocument/2006/math">
                    <m:r>
                      <a:rPr lang="en-US" sz="3600" b="1" kern="1200" spc="-150">
                        <a:solidFill>
                          <a:srgbClr val="3004D2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×</m:t>
                    </m:r>
                    <m:r>
                      <a:rPr lang="en-US" sz="3600" b="1" kern="1200" spc="-150">
                        <a:solidFill>
                          <a:srgbClr val="3004D2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𝟏</m:t>
                    </m:r>
                    <m:r>
                      <a:rPr lang="en-US" sz="3600" b="1" kern="1200" spc="-150">
                        <a:solidFill>
                          <a:srgbClr val="3004D2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.</m:t>
                    </m:r>
                    <m:r>
                      <a:rPr lang="en-US" sz="3600" b="1" i="0" kern="1200" spc="-150">
                        <a:solidFill>
                          <a:srgbClr val="3004D2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𝟓𝐦</m:t>
                    </m:r>
                    <m:r>
                      <a:rPr lang="en-US" sz="3600" b="1" kern="1200" spc="-150">
                        <a:solidFill>
                          <a:srgbClr val="3004D2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 </m:t>
                    </m:r>
                  </m:oMath>
                </a14:m>
                <a:endParaRPr lang="en-US" sz="3600" b="1" i="0" kern="1200" spc="-150" dirty="0">
                  <a:solidFill>
                    <a:srgbClr val="000000"/>
                  </a:solidFill>
                  <a:latin typeface="Nikosh" pitchFamily="2" charset="0"/>
                  <a:cs typeface="Nikosh" pitchFamily="2" charset="0"/>
                </a:endParaRPr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295400" y="590550"/>
                <a:ext cx="7152650" cy="3901476"/>
              </a:xfrm>
              <a:blipFill>
                <a:blip r:embed="rId2"/>
                <a:stretch>
                  <a:fillRect l="-1602" r="-1180" b="-4288"/>
                </a:stretch>
              </a:blipFill>
              <a:ln w="76200">
                <a:solidFill>
                  <a:srgbClr val="FF00FF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25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buClrTx/>
              <a:buFontTx/>
              <a:buNone/>
              <a:defRPr/>
            </a:pPr>
            <a:r>
              <a:rPr lang="en-US" b="1" dirty="0">
                <a:solidFill>
                  <a:srgbClr val="000000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000000"/>
              </a:solidFill>
              <a:latin typeface="Book Antiqua"/>
            </a:endParaRP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7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9D18EB9A-8CAB-4D23-929D-51E4C46C8F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927CD55-7ECD-4161-88C5-F9E514981B06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1995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295400" y="514350"/>
                <a:ext cx="6858000" cy="3977676"/>
              </a:xfrm>
              <a:ln w="76200">
                <a:solidFill>
                  <a:srgbClr val="FF00FF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/>
              <a:lstStyle/>
              <a:p>
                <a:pPr marL="0" lvl="0" indent="0">
                  <a:buClr>
                    <a:srgbClr val="A6B727"/>
                  </a:buClr>
                </a:pPr>
                <a:r>
                  <a:rPr lang="en-US" sz="3600" b="1" i="0" kern="12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কাচ</a:t>
                </a:r>
                <a:r>
                  <a:rPr lang="en-US" sz="3600" b="1" i="0" kern="12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	         U = </a:t>
                </a:r>
                <a:r>
                  <a:rPr lang="en-US" sz="3600" b="1" i="0" kern="1200" dirty="0">
                    <a:solidFill>
                      <a:srgbClr val="3004D2"/>
                    </a:solidFill>
                    <a:latin typeface="Nikosh" pitchFamily="2" charset="0"/>
                    <a:cs typeface="Nikosh" pitchFamily="2" charset="0"/>
                  </a:rPr>
                  <a:t>5.9</a:t>
                </a:r>
                <a:r>
                  <a:rPr lang="en-US" sz="3600" b="1" i="0" kern="12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36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W/m</a:t>
                </a:r>
                <a:r>
                  <a:rPr lang="en-US" sz="3600" b="1" i="0" baseline="300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2</a:t>
                </a:r>
                <a14:m>
                  <m:oMath xmlns:m="http://schemas.openxmlformats.org/officeDocument/2006/math">
                    <m:r>
                      <a:rPr lang="en-US" sz="3600" b="1" baseline="3000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°</m:t>
                    </m:r>
                  </m:oMath>
                </a14:m>
                <a:r>
                  <a:rPr lang="en-US" sz="36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K</a:t>
                </a:r>
              </a:p>
              <a:p>
                <a:pPr marL="0" indent="0"/>
                <a:r>
                  <a:rPr lang="en-US" sz="3600" b="1" i="0" spc="-150" dirty="0" err="1">
                    <a:solidFill>
                      <a:schemeClr val="tx1"/>
                    </a:solidFill>
                    <a:latin typeface="Nikosh" pitchFamily="2" charset="0"/>
                    <a:cs typeface="Nikosh" pitchFamily="2" charset="0"/>
                  </a:rPr>
                  <a:t>দরজা</a:t>
                </a:r>
                <a:r>
                  <a:rPr lang="en-US" sz="3600" b="1" i="0" spc="-150" dirty="0">
                    <a:solidFill>
                      <a:schemeClr val="tx1"/>
                    </a:solidFill>
                    <a:latin typeface="Nikosh" pitchFamily="2" charset="0"/>
                    <a:cs typeface="Nikosh" pitchFamily="2" charset="0"/>
                  </a:rPr>
                  <a:t>                  = </a:t>
                </a:r>
                <a:r>
                  <a:rPr lang="en-US" sz="3600" b="1" i="0" spc="-150" dirty="0">
                    <a:solidFill>
                      <a:srgbClr val="3004D2"/>
                    </a:solidFill>
                    <a:latin typeface="Nikosh" pitchFamily="2" charset="0"/>
                    <a:cs typeface="Nikosh" pitchFamily="2" charset="0"/>
                  </a:rPr>
                  <a:t>1.5 </a:t>
                </a:r>
                <a14:m>
                  <m:oMath xmlns:m="http://schemas.openxmlformats.org/officeDocument/2006/math">
                    <m:r>
                      <a:rPr lang="en-US" sz="3600" b="1" i="0" spc="-150">
                        <a:solidFill>
                          <a:srgbClr val="3004D2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×</m:t>
                    </m:r>
                  </m:oMath>
                </a14:m>
                <a:r>
                  <a:rPr lang="en-US" sz="3600" b="1" i="0" spc="-150" dirty="0">
                    <a:solidFill>
                      <a:srgbClr val="3004D2"/>
                    </a:solidFill>
                    <a:latin typeface="Nikosh" pitchFamily="2" charset="0"/>
                    <a:cs typeface="Nikosh" pitchFamily="2" charset="0"/>
                  </a:rPr>
                  <a:t> 2m</a:t>
                </a:r>
                <a:r>
                  <a:rPr lang="en-US" sz="3600" b="1" i="0" spc="-150" dirty="0">
                    <a:solidFill>
                      <a:schemeClr val="tx1"/>
                    </a:solidFill>
                    <a:latin typeface="Nikosh" pitchFamily="2" charset="0"/>
                    <a:cs typeface="Nikosh" pitchFamily="2" charset="0"/>
                  </a:rPr>
                  <a:t>, </a:t>
                </a:r>
                <a:r>
                  <a:rPr lang="en-US" sz="3600" b="1" i="0" spc="-150" dirty="0" err="1">
                    <a:solidFill>
                      <a:schemeClr val="tx1"/>
                    </a:solidFill>
                    <a:latin typeface="Nikosh" pitchFamily="2" charset="0"/>
                    <a:cs typeface="Nikosh" pitchFamily="2" charset="0"/>
                  </a:rPr>
                  <a:t>কাঠের</a:t>
                </a:r>
                <a:r>
                  <a:rPr lang="en-US" sz="3600" b="1" i="0" spc="-150" dirty="0">
                    <a:solidFill>
                      <a:schemeClr val="tx1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3600" b="1" i="0" spc="-150" dirty="0" err="1">
                    <a:solidFill>
                      <a:schemeClr val="tx1"/>
                    </a:solidFill>
                    <a:latin typeface="Nikosh" pitchFamily="2" charset="0"/>
                    <a:cs typeface="Nikosh" pitchFamily="2" charset="0"/>
                  </a:rPr>
                  <a:t>প্যানেল</a:t>
                </a:r>
                <a:endParaRPr lang="en-US" sz="3600" b="1" i="0" spc="-150" dirty="0">
                  <a:solidFill>
                    <a:schemeClr val="tx1"/>
                  </a:solidFill>
                  <a:latin typeface="Nikosh" pitchFamily="2" charset="0"/>
                  <a:cs typeface="Nikosh" pitchFamily="2" charset="0"/>
                </a:endParaRPr>
              </a:p>
              <a:p>
                <a:pPr marL="0" lvl="0" indent="0">
                  <a:buClr>
                    <a:srgbClr val="A6B727"/>
                  </a:buClr>
                </a:pPr>
                <a:r>
                  <a:rPr lang="en-US" sz="3000" b="1" i="0" spc="-150" dirty="0">
                    <a:solidFill>
                      <a:schemeClr val="tx1"/>
                    </a:solidFill>
                    <a:latin typeface="Nikosh" pitchFamily="2" charset="0"/>
                    <a:cs typeface="Nikosh" pitchFamily="2" charset="0"/>
                  </a:rPr>
                  <a:t>	</a:t>
                </a:r>
                <a:r>
                  <a:rPr lang="en-US" sz="3600" b="1" i="0" spc="-150" dirty="0">
                    <a:solidFill>
                      <a:schemeClr val="tx1"/>
                    </a:solidFill>
                    <a:latin typeface="Nikosh" pitchFamily="2" charset="0"/>
                    <a:cs typeface="Nikosh" pitchFamily="2" charset="0"/>
                  </a:rPr>
                  <a:t>           U = </a:t>
                </a:r>
                <a:r>
                  <a:rPr lang="en-US" sz="3600" b="1" i="0" spc="-150" dirty="0">
                    <a:solidFill>
                      <a:srgbClr val="3004D2"/>
                    </a:solidFill>
                    <a:latin typeface="Nikosh" pitchFamily="2" charset="0"/>
                    <a:cs typeface="Nikosh" pitchFamily="2" charset="0"/>
                  </a:rPr>
                  <a:t>0.63 </a:t>
                </a:r>
                <a:r>
                  <a:rPr lang="en-US" sz="36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W/m</a:t>
                </a:r>
                <a:r>
                  <a:rPr lang="en-US" sz="3600" b="1" i="0" spc="-150" baseline="300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2</a:t>
                </a:r>
                <a14:m>
                  <m:oMath xmlns:m="http://schemas.openxmlformats.org/officeDocument/2006/math">
                    <m:r>
                      <a:rPr lang="en-US" sz="3600" b="1" spc="-150" baseline="3000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°</m:t>
                    </m:r>
                  </m:oMath>
                </a14:m>
                <a:r>
                  <a:rPr lang="en-US" sz="36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K</a:t>
                </a:r>
              </a:p>
              <a:p>
                <a:pPr marL="0" lvl="0" indent="0">
                  <a:buClr>
                    <a:srgbClr val="A6B727"/>
                  </a:buClr>
                </a:pPr>
                <a:r>
                  <a:rPr lang="en-US" sz="30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বাইরের</a:t>
                </a:r>
                <a:r>
                  <a:rPr lang="en-US" sz="30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30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ডিজাইন</a:t>
                </a:r>
                <a:r>
                  <a:rPr lang="en-US" sz="30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30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কন্ডিশন</a:t>
                </a:r>
                <a:r>
                  <a:rPr lang="en-US" sz="30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= </a:t>
                </a:r>
                <a:r>
                  <a:rPr lang="en-US" sz="3000" b="1" i="0" spc="-150" dirty="0">
                    <a:solidFill>
                      <a:srgbClr val="3004D2"/>
                    </a:solidFill>
                    <a:latin typeface="Nikosh" pitchFamily="2" charset="0"/>
                    <a:cs typeface="Nikosh" pitchFamily="2" charset="0"/>
                  </a:rPr>
                  <a:t>43</a:t>
                </a:r>
                <a14:m>
                  <m:oMath xmlns:m="http://schemas.openxmlformats.org/officeDocument/2006/math">
                    <m:r>
                      <a:rPr lang="en-US" sz="3000" b="1" i="0" spc="-150">
                        <a:solidFill>
                          <a:srgbClr val="3004D2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℃</m:t>
                    </m:r>
                  </m:oMath>
                </a14:m>
                <a:r>
                  <a:rPr lang="en-US" sz="3000" b="1" i="0" spc="-150" dirty="0">
                    <a:solidFill>
                      <a:srgbClr val="3004D2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30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DBT, </a:t>
                </a:r>
                <a:r>
                  <a:rPr lang="en-US" sz="3000" b="1" i="0" spc="-150" dirty="0">
                    <a:solidFill>
                      <a:srgbClr val="3004D2"/>
                    </a:solidFill>
                    <a:latin typeface="Nikosh" pitchFamily="2" charset="0"/>
                    <a:cs typeface="Nikosh" pitchFamily="2" charset="0"/>
                  </a:rPr>
                  <a:t>27</a:t>
                </a:r>
                <a14:m>
                  <m:oMath xmlns:m="http://schemas.openxmlformats.org/officeDocument/2006/math">
                    <m:r>
                      <a:rPr lang="en-US" sz="3000" b="1" i="0" spc="-150">
                        <a:solidFill>
                          <a:srgbClr val="3004D2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℃</m:t>
                    </m:r>
                  </m:oMath>
                </a14:m>
                <a:r>
                  <a:rPr lang="en-US" sz="3000" b="1" i="0" spc="-150" dirty="0">
                    <a:solidFill>
                      <a:srgbClr val="3004D2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30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WBT</a:t>
                </a:r>
              </a:p>
              <a:p>
                <a:pPr marL="0" lvl="0" indent="0">
                  <a:buClr>
                    <a:srgbClr val="A6B727"/>
                  </a:buClr>
                </a:pPr>
                <a:r>
                  <a:rPr lang="en-US" sz="30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ভিতরের</a:t>
                </a:r>
                <a:r>
                  <a:rPr lang="en-US" sz="30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30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ডিজাইন</a:t>
                </a:r>
                <a:r>
                  <a:rPr lang="en-US" sz="30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30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কন্ডিশন</a:t>
                </a:r>
                <a:r>
                  <a:rPr lang="en-US" sz="30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= </a:t>
                </a:r>
                <a:r>
                  <a:rPr lang="en-US" sz="3000" b="1" i="0" spc="-150" dirty="0">
                    <a:solidFill>
                      <a:srgbClr val="3004D2"/>
                    </a:solidFill>
                    <a:latin typeface="Nikosh" pitchFamily="2" charset="0"/>
                    <a:cs typeface="Nikosh" pitchFamily="2" charset="0"/>
                  </a:rPr>
                  <a:t>25</a:t>
                </a:r>
                <a14:m>
                  <m:oMath xmlns:m="http://schemas.openxmlformats.org/officeDocument/2006/math">
                    <m:r>
                      <a:rPr lang="en-US" sz="3000" b="1" i="0" spc="-150">
                        <a:solidFill>
                          <a:srgbClr val="3004D2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℃</m:t>
                    </m:r>
                  </m:oMath>
                </a14:m>
                <a:r>
                  <a:rPr lang="en-US" sz="3000" b="1" i="0" spc="-150" dirty="0">
                    <a:solidFill>
                      <a:srgbClr val="3004D2"/>
                    </a:solidFill>
                    <a:latin typeface="Nikosh" pitchFamily="2" charset="0"/>
                    <a:cs typeface="Nikosh" pitchFamily="2" charset="0"/>
                  </a:rPr>
                  <a:t> DBT</a:t>
                </a:r>
                <a:r>
                  <a:rPr lang="en-US" sz="30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, </a:t>
                </a:r>
                <a:r>
                  <a:rPr lang="en-US" sz="3000" b="1" i="0" spc="-150" dirty="0">
                    <a:solidFill>
                      <a:srgbClr val="3004D2"/>
                    </a:solidFill>
                    <a:latin typeface="Nikosh" pitchFamily="2" charset="0"/>
                    <a:cs typeface="Nikosh" pitchFamily="2" charset="0"/>
                  </a:rPr>
                  <a:t>50% </a:t>
                </a:r>
                <a:r>
                  <a:rPr lang="en-US" sz="30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RH</a:t>
                </a:r>
              </a:p>
              <a:p>
                <a:pPr marL="0" lvl="0" indent="0">
                  <a:buClr>
                    <a:srgbClr val="A6B727"/>
                  </a:buClr>
                </a:pPr>
                <a:r>
                  <a:rPr lang="en-US" sz="36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তাপমাত্রার</a:t>
                </a:r>
                <a:r>
                  <a:rPr lang="en-US" sz="36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36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দৈনিক</a:t>
                </a:r>
                <a:r>
                  <a:rPr lang="en-US" sz="36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36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বিস্তৃতি</a:t>
                </a:r>
                <a:r>
                  <a:rPr lang="en-US" sz="36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 = </a:t>
                </a:r>
                <a:r>
                  <a:rPr lang="en-US" sz="3600" b="1" i="0" spc="-150" dirty="0">
                    <a:solidFill>
                      <a:srgbClr val="3004D2"/>
                    </a:solidFill>
                    <a:latin typeface="Nikosh" pitchFamily="2" charset="0"/>
                    <a:cs typeface="Nikosh" pitchFamily="2" charset="0"/>
                  </a:rPr>
                  <a:t>31</a:t>
                </a:r>
                <a14:m>
                  <m:oMath xmlns:m="http://schemas.openxmlformats.org/officeDocument/2006/math">
                    <m:r>
                      <a:rPr lang="en-US" sz="3600" b="1" i="0" spc="-150">
                        <a:solidFill>
                          <a:srgbClr val="3004D2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℃</m:t>
                    </m:r>
                  </m:oMath>
                </a14:m>
                <a:r>
                  <a:rPr lang="en-US" sz="3600" b="1" i="0" spc="-150" dirty="0">
                    <a:solidFill>
                      <a:srgbClr val="3004D2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36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থেকে</a:t>
                </a:r>
                <a:r>
                  <a:rPr lang="en-US" sz="36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43</a:t>
                </a:r>
                <a14:m>
                  <m:oMath xmlns:m="http://schemas.openxmlformats.org/officeDocument/2006/math">
                    <m:r>
                      <a:rPr lang="en-US" sz="3600" b="1" i="0" spc="-15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℃</m:t>
                    </m:r>
                  </m:oMath>
                </a14:m>
                <a:r>
                  <a:rPr lang="en-US" sz="36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</a:p>
              <a:p>
                <a:pPr marL="0" lvl="0" indent="0">
                  <a:buClr>
                    <a:srgbClr val="A6B727"/>
                  </a:buClr>
                </a:pPr>
                <a:r>
                  <a:rPr lang="en-US" sz="30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			          </a:t>
                </a:r>
                <a:r>
                  <a:rPr lang="en-US" sz="36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= </a:t>
                </a:r>
                <a:r>
                  <a:rPr lang="en-US" sz="3600" b="1" i="0" spc="-150" dirty="0">
                    <a:solidFill>
                      <a:srgbClr val="3004D2"/>
                    </a:solidFill>
                    <a:latin typeface="Nikosh" pitchFamily="2" charset="0"/>
                    <a:cs typeface="Nikosh" pitchFamily="2" charset="0"/>
                  </a:rPr>
                  <a:t>12</a:t>
                </a:r>
                <a14:m>
                  <m:oMath xmlns:m="http://schemas.openxmlformats.org/officeDocument/2006/math">
                    <m:r>
                      <a:rPr lang="en-US" sz="3600" b="1" i="0" spc="-150">
                        <a:solidFill>
                          <a:srgbClr val="3004D2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℃</m:t>
                    </m:r>
                  </m:oMath>
                </a14:m>
                <a:endParaRPr lang="en-US" sz="3600" b="1" i="0" spc="-150" dirty="0">
                  <a:solidFill>
                    <a:srgbClr val="3004D2"/>
                  </a:solidFill>
                  <a:latin typeface="Nikosh" pitchFamily="2" charset="0"/>
                  <a:cs typeface="Nikosh" pitchFamily="2" charset="0"/>
                </a:endParaRPr>
              </a:p>
              <a:p>
                <a:pPr marL="34290" lvl="0" indent="0" defTabSz="685800">
                  <a:lnSpc>
                    <a:spcPct val="90000"/>
                  </a:lnSpc>
                  <a:spcBef>
                    <a:spcPts val="1000"/>
                  </a:spcBef>
                  <a:buClr>
                    <a:srgbClr val="A6B727"/>
                  </a:buClr>
                  <a:buSzPct val="80000"/>
                </a:pPr>
                <a:endParaRPr lang="en-US" i="0" dirty="0"/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295400" y="514350"/>
                <a:ext cx="6858000" cy="3977676"/>
              </a:xfrm>
              <a:blipFill rotWithShape="1">
                <a:blip r:embed="rId2"/>
                <a:stretch>
                  <a:fillRect l="-2197" r="-4569" b="-6156"/>
                </a:stretch>
              </a:blipFill>
              <a:ln w="76200">
                <a:solidFill>
                  <a:srgbClr val="FF00FF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26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7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880C00DE-1BB9-4D85-B441-205DAD1818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3D44BB2-0EC9-44F4-8542-C1DFF2AF89A3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47831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295400" y="590551"/>
                <a:ext cx="7152650" cy="3843918"/>
              </a:xfrm>
              <a:ln w="76200">
                <a:solidFill>
                  <a:srgbClr val="FF00FF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/>
              <a:lstStyle/>
              <a:p>
                <a:pPr marL="0" indent="0">
                  <a:buClr>
                    <a:srgbClr val="A6B727"/>
                  </a:buClr>
                </a:pPr>
                <a:r>
                  <a:rPr lang="en-US" sz="345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কংক্রিটের </a:t>
                </a:r>
                <a:r>
                  <a:rPr lang="en-US" sz="345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তাপ</a:t>
                </a:r>
                <a:r>
                  <a:rPr lang="en-US" sz="345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345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পরিবহন</a:t>
                </a:r>
                <a:r>
                  <a:rPr lang="en-US" sz="345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345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গুণাঙ্ক</a:t>
                </a:r>
                <a:r>
                  <a:rPr lang="en-US" sz="345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K=</a:t>
                </a:r>
                <a:r>
                  <a:rPr lang="en-US" sz="3450" b="1" i="0" spc="-150" dirty="0">
                    <a:solidFill>
                      <a:srgbClr val="3004D2"/>
                    </a:solidFill>
                    <a:latin typeface="Nikosh" pitchFamily="2" charset="0"/>
                    <a:cs typeface="Nikosh" pitchFamily="2" charset="0"/>
                  </a:rPr>
                  <a:t> 9.0 </a:t>
                </a:r>
                <a:r>
                  <a:rPr lang="en-US" sz="345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W/m</a:t>
                </a:r>
                <a:r>
                  <a:rPr lang="en-US" sz="3450" b="1" i="0" spc="-150" baseline="300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2</a:t>
                </a:r>
                <a14:m>
                  <m:oMath xmlns:m="http://schemas.openxmlformats.org/officeDocument/2006/math">
                    <m:r>
                      <a:rPr lang="en-US" sz="3450" b="1" spc="-150" baseline="3000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°</m:t>
                    </m:r>
                  </m:oMath>
                </a14:m>
                <a:r>
                  <a:rPr lang="en-US" sz="345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K</a:t>
                </a:r>
              </a:p>
              <a:p>
                <a:pPr marL="0" lvl="0" indent="0">
                  <a:buClr>
                    <a:srgbClr val="A6B727"/>
                  </a:buClr>
                </a:pPr>
                <a:r>
                  <a:rPr lang="en-US" sz="4200" b="1" i="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অবস্থানকারী</a:t>
                </a:r>
                <a:r>
                  <a:rPr lang="en-US" sz="42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200" b="1" i="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মানুষের</a:t>
                </a:r>
                <a:r>
                  <a:rPr lang="en-US" sz="42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200" b="1" i="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সংখ্যা</a:t>
                </a:r>
                <a:r>
                  <a:rPr lang="en-US" sz="42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= </a:t>
                </a:r>
                <a:r>
                  <a:rPr lang="en-US" sz="4200" b="1" i="0" dirty="0">
                    <a:solidFill>
                      <a:srgbClr val="3004D2"/>
                    </a:solidFill>
                    <a:latin typeface="Nikosh" pitchFamily="2" charset="0"/>
                    <a:cs typeface="Nikosh" pitchFamily="2" charset="0"/>
                  </a:rPr>
                  <a:t>100 </a:t>
                </a:r>
                <a:r>
                  <a:rPr lang="en-US" sz="4200" b="1" i="0" dirty="0" err="1">
                    <a:solidFill>
                      <a:srgbClr val="3004D2"/>
                    </a:solidFill>
                    <a:latin typeface="Nikosh" pitchFamily="2" charset="0"/>
                    <a:cs typeface="Nikosh" pitchFamily="2" charset="0"/>
                  </a:rPr>
                  <a:t>জন</a:t>
                </a:r>
                <a:endParaRPr lang="en-US" sz="4200" b="1" i="0" dirty="0">
                  <a:solidFill>
                    <a:srgbClr val="3004D2"/>
                  </a:solidFill>
                  <a:latin typeface="Nikosh" pitchFamily="2" charset="0"/>
                  <a:cs typeface="Nikosh" pitchFamily="2" charset="0"/>
                </a:endParaRPr>
              </a:p>
              <a:p>
                <a:pPr marL="0" lvl="0" indent="0">
                  <a:buClr>
                    <a:srgbClr val="A6B727"/>
                  </a:buClr>
                </a:pPr>
                <a:r>
                  <a:rPr lang="en-US" sz="36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বৈদ্যুতিক</a:t>
                </a:r>
                <a:r>
                  <a:rPr lang="en-US" sz="36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36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বাতি</a:t>
                </a:r>
                <a:r>
                  <a:rPr lang="en-US" sz="36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             = </a:t>
                </a:r>
                <a:r>
                  <a:rPr lang="en-US" sz="3600" b="1" i="0" spc="-150" dirty="0">
                    <a:solidFill>
                      <a:srgbClr val="3004D2"/>
                    </a:solidFill>
                    <a:latin typeface="Nikosh" pitchFamily="2" charset="0"/>
                    <a:cs typeface="Nikosh" pitchFamily="2" charset="0"/>
                  </a:rPr>
                  <a:t>15,000 W </a:t>
                </a:r>
                <a:r>
                  <a:rPr lang="en-US" sz="36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ফ্লুরেসেন্ট</a:t>
                </a:r>
                <a:r>
                  <a:rPr lang="en-US" sz="36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</a:p>
              <a:p>
                <a:pPr marL="0" lvl="0" indent="0">
                  <a:buClr>
                    <a:srgbClr val="A6B727"/>
                  </a:buClr>
                </a:pPr>
                <a:r>
                  <a:rPr lang="en-US" sz="32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	                              </a:t>
                </a:r>
                <a:r>
                  <a:rPr lang="en-US" sz="36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= </a:t>
                </a:r>
                <a:r>
                  <a:rPr lang="en-US" sz="3600" b="1" i="0" spc="-150" dirty="0">
                    <a:solidFill>
                      <a:srgbClr val="3004D2"/>
                    </a:solidFill>
                    <a:latin typeface="Nikosh" pitchFamily="2" charset="0"/>
                    <a:cs typeface="Nikosh" pitchFamily="2" charset="0"/>
                  </a:rPr>
                  <a:t>4,000 W </a:t>
                </a:r>
                <a:r>
                  <a:rPr lang="en-US" sz="36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টাংস্টেন</a:t>
                </a:r>
                <a:endParaRPr lang="en-US" sz="3600" b="1" i="0" spc="-150" dirty="0">
                  <a:solidFill>
                    <a:srgbClr val="000000"/>
                  </a:solidFill>
                  <a:latin typeface="Nikosh" pitchFamily="2" charset="0"/>
                  <a:cs typeface="Nikosh" pitchFamily="2" charset="0"/>
                </a:endParaRPr>
              </a:p>
              <a:p>
                <a:pPr marL="0" lvl="0" indent="0">
                  <a:buClr>
                    <a:srgbClr val="A6B727"/>
                  </a:buClr>
                </a:pPr>
                <a:r>
                  <a:rPr lang="en-US" sz="32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ভিতরের</a:t>
                </a:r>
                <a:r>
                  <a:rPr lang="en-US" sz="32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32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তলের</a:t>
                </a:r>
                <a:r>
                  <a:rPr lang="en-US" sz="32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32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ফিল্ম</a:t>
                </a:r>
                <a:r>
                  <a:rPr lang="en-US" sz="32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32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কো-ইফিশিয়েন্ট</a:t>
                </a:r>
                <a:r>
                  <a:rPr lang="en-US" sz="32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f</a:t>
                </a:r>
                <a:r>
                  <a:rPr lang="en-US" sz="3200" b="1" i="0" spc="-150" baseline="-250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i</a:t>
                </a:r>
                <a:r>
                  <a:rPr lang="en-US" sz="32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= </a:t>
                </a:r>
                <a:r>
                  <a:rPr lang="en-US" sz="3200" b="1" i="0" spc="-150" dirty="0">
                    <a:solidFill>
                      <a:srgbClr val="3004D2"/>
                    </a:solidFill>
                    <a:latin typeface="Nikosh" pitchFamily="2" charset="0"/>
                    <a:cs typeface="Nikosh" pitchFamily="2" charset="0"/>
                  </a:rPr>
                  <a:t>7 </a:t>
                </a:r>
                <a:r>
                  <a:rPr lang="en-US" sz="32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W/m</a:t>
                </a:r>
                <a:r>
                  <a:rPr lang="en-US" sz="3200" b="1" i="0" baseline="300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2</a:t>
                </a:r>
                <a14:m>
                  <m:oMath xmlns:m="http://schemas.openxmlformats.org/officeDocument/2006/math">
                    <m:r>
                      <a:rPr lang="en-US" sz="3200" b="1" i="1" baseline="30000" smtClean="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°</m:t>
                    </m:r>
                  </m:oMath>
                </a14:m>
                <a:r>
                  <a:rPr lang="en-US" sz="32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K</a:t>
                </a:r>
              </a:p>
              <a:p>
                <a:pPr marL="0" indent="0">
                  <a:buClr>
                    <a:srgbClr val="A6B727"/>
                  </a:buClr>
                </a:pPr>
                <a:r>
                  <a:rPr lang="en-US" sz="32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বাইরের</a:t>
                </a:r>
                <a:r>
                  <a:rPr lang="en-US" sz="32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32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তলের</a:t>
                </a:r>
                <a:r>
                  <a:rPr lang="en-US" sz="32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32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ফিল্ম</a:t>
                </a:r>
                <a:r>
                  <a:rPr lang="en-US" sz="32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32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কো-ইফিশিয়েন্ট</a:t>
                </a:r>
                <a:r>
                  <a:rPr lang="en-US" sz="32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32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f</a:t>
                </a:r>
                <a:r>
                  <a:rPr lang="en-US" sz="3200" b="1" i="0" spc="-150" baseline="-250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o</a:t>
                </a:r>
                <a:r>
                  <a:rPr lang="en-US" sz="32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= </a:t>
                </a:r>
                <a:r>
                  <a:rPr lang="en-US" sz="3200" b="1" i="0" spc="-150" dirty="0">
                    <a:solidFill>
                      <a:srgbClr val="3004D2"/>
                    </a:solidFill>
                    <a:latin typeface="Nikosh" pitchFamily="2" charset="0"/>
                    <a:cs typeface="Nikosh" pitchFamily="2" charset="0"/>
                  </a:rPr>
                  <a:t>23</a:t>
                </a:r>
                <a:r>
                  <a:rPr lang="en-US" sz="32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W/m</a:t>
                </a:r>
                <a:r>
                  <a:rPr lang="en-US" sz="3200" b="1" i="0" baseline="300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2</a:t>
                </a:r>
                <a14:m>
                  <m:oMath xmlns:m="http://schemas.openxmlformats.org/officeDocument/2006/math">
                    <m:r>
                      <a:rPr lang="en-US" sz="3200" b="1" baseline="3000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°</m:t>
                    </m:r>
                  </m:oMath>
                </a14:m>
                <a:r>
                  <a:rPr lang="en-US" sz="32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K</a:t>
                </a:r>
              </a:p>
              <a:p>
                <a:pPr marL="0" lvl="0" indent="0">
                  <a:buClr>
                    <a:srgbClr val="A6B727"/>
                  </a:buClr>
                </a:pPr>
                <a:endParaRPr lang="en-US" sz="3200" b="1" i="0" dirty="0">
                  <a:solidFill>
                    <a:srgbClr val="000000"/>
                  </a:solidFill>
                  <a:latin typeface="Nikosh" pitchFamily="2" charset="0"/>
                  <a:cs typeface="Nikosh" pitchFamily="2" charset="0"/>
                </a:endParaRPr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295400" y="590551"/>
                <a:ext cx="7152650" cy="3843918"/>
              </a:xfrm>
              <a:blipFill rotWithShape="1">
                <a:blip r:embed="rId2"/>
                <a:stretch>
                  <a:fillRect l="-2782" r="-4216" b="-4510"/>
                </a:stretch>
              </a:blipFill>
              <a:ln w="76200">
                <a:solidFill>
                  <a:srgbClr val="FF00FF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27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7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C43FAD21-B4A9-4520-8C77-C4A2525E9C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DD2B1AF-CF3C-4429-9A99-66B40343FCDD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51609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555" y="514350"/>
            <a:ext cx="5802600" cy="990600"/>
          </a:xfrm>
          <a:solidFill>
            <a:srgbClr val="FFFF00"/>
          </a:solidFill>
          <a:ln w="76200">
            <a:solidFill>
              <a:srgbClr val="FF000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/>
          <a:lstStyle/>
          <a:p>
            <a:pPr lvl="0" algn="ctr">
              <a:buClr>
                <a:srgbClr val="000000"/>
              </a:buClr>
              <a:buSzTx/>
            </a:pPr>
            <a:r>
              <a:rPr lang="en-US" sz="72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  <a:sym typeface="Arial"/>
              </a:rPr>
              <a:t>সমাধান</a:t>
            </a:r>
            <a:r>
              <a:rPr lang="en-US" sz="72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  <a:sym typeface="Arial"/>
              </a:rPr>
              <a:t>:</a:t>
            </a:r>
            <a:endParaRPr lang="en-US" sz="7200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/>
              <a:cs typeface="Arial"/>
              <a:sym typeface="Arial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295400" y="1581150"/>
                <a:ext cx="7152650" cy="2910876"/>
              </a:xfrm>
              <a:ln w="76200">
                <a:solidFill>
                  <a:srgbClr val="0000FF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/>
              <a:lstStyle/>
              <a:p>
                <a:pPr marL="0"/>
                <a:r>
                  <a:rPr lang="en-US" sz="4400" b="1" i="0" spc="-150" dirty="0" err="1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দেওয়া</a:t>
                </a:r>
                <a:r>
                  <a:rPr lang="en-US" sz="4400" b="1" i="0" spc="-15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400" b="1" i="0" spc="-150" dirty="0" err="1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আছে</a:t>
                </a:r>
                <a:r>
                  <a:rPr lang="en-US" sz="4400" b="1" i="0" spc="-15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,</a:t>
                </a:r>
              </a:p>
              <a:p>
                <a:pPr marL="0" lvl="0" indent="0" defTabSz="685800">
                  <a:lnSpc>
                    <a:spcPct val="90000"/>
                  </a:lnSpc>
                  <a:buClr>
                    <a:srgbClr val="A6B727"/>
                  </a:buClr>
                  <a:buSzPct val="80000"/>
                </a:pPr>
                <a:r>
                  <a:rPr lang="en-US" sz="4400" b="1" i="0" kern="12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টেবিল-5.13 </a:t>
                </a:r>
                <a:r>
                  <a:rPr lang="en-US" sz="4400" b="1" i="0" kern="12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পৃষ্টা</a:t>
                </a:r>
                <a:r>
                  <a:rPr lang="en-US" sz="4400" b="1" i="0" kern="12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400" b="1" i="0" kern="12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নং</a:t>
                </a:r>
                <a:r>
                  <a:rPr lang="en-US" sz="4400" b="1" i="0" kern="12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141থেকে </a:t>
                </a:r>
                <a:r>
                  <a:rPr lang="en-US" sz="4400" b="1" i="0" kern="12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পাই</a:t>
                </a:r>
                <a:r>
                  <a:rPr lang="en-US" sz="4400" b="1" i="0" kern="12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,</a:t>
                </a:r>
              </a:p>
              <a:p>
                <a:pPr marL="0" lvl="0" indent="0">
                  <a:buClr>
                    <a:srgbClr val="A6B727"/>
                  </a:buClr>
                </a:pPr>
                <a:r>
                  <a:rPr lang="en-US" sz="4600" b="1" i="0" kern="12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K</a:t>
                </a:r>
                <a:r>
                  <a:rPr lang="en-US" sz="4600" b="1" i="0" kern="1200" baseline="-25000" dirty="0" err="1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glass</a:t>
                </a:r>
                <a:r>
                  <a:rPr lang="en-US" sz="4600" b="1" i="0" kern="1200" baseline="-250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             </a:t>
                </a:r>
                <a:r>
                  <a:rPr lang="en-US" sz="4600" b="1" i="0" kern="12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= </a:t>
                </a:r>
                <a:r>
                  <a:rPr lang="en-US" sz="4600" b="1" i="0" kern="120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0.7 </a:t>
                </a:r>
                <a:r>
                  <a:rPr lang="en-US" sz="46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W/m</a:t>
                </a:r>
                <a:r>
                  <a:rPr lang="en-US" sz="4600" b="1" i="0" baseline="300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2</a:t>
                </a:r>
                <a14:m>
                  <m:oMath xmlns:m="http://schemas.openxmlformats.org/officeDocument/2006/math">
                    <m:r>
                      <a:rPr lang="en-US" sz="4600" b="1" baseline="3000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°</m:t>
                    </m:r>
                  </m:oMath>
                </a14:m>
                <a:r>
                  <a:rPr lang="en-US" sz="46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K</a:t>
                </a:r>
              </a:p>
              <a:p>
                <a:pPr marL="0" lvl="0" indent="0">
                  <a:buClr>
                    <a:srgbClr val="A6B727"/>
                  </a:buClr>
                </a:pPr>
                <a:r>
                  <a:rPr lang="en-US" sz="4600" b="1" i="0" kern="12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K</a:t>
                </a:r>
                <a:r>
                  <a:rPr lang="en-US" sz="4600" b="1" i="0" kern="1200" baseline="-25000" dirty="0" err="1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face</a:t>
                </a:r>
                <a:r>
                  <a:rPr lang="en-US" sz="4600" b="1" i="0" kern="1200" baseline="-250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 brick     </a:t>
                </a:r>
                <a:r>
                  <a:rPr lang="en-US" sz="4600" b="1" i="0" kern="12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= </a:t>
                </a:r>
                <a:r>
                  <a:rPr lang="en-US" sz="4600" b="1" i="0" kern="120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1.32</a:t>
                </a:r>
                <a:r>
                  <a:rPr lang="en-US" sz="4600" b="1" i="0" kern="12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6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W/m</a:t>
                </a:r>
                <a:r>
                  <a:rPr lang="en-US" sz="4600" b="1" i="0" baseline="300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2</a:t>
                </a:r>
                <a14:m>
                  <m:oMath xmlns:m="http://schemas.openxmlformats.org/officeDocument/2006/math">
                    <m:r>
                      <a:rPr lang="en-US" sz="4600" b="1" baseline="3000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°</m:t>
                    </m:r>
                  </m:oMath>
                </a14:m>
                <a:r>
                  <a:rPr lang="en-US" sz="46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K</a:t>
                </a:r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295400" y="1581150"/>
                <a:ext cx="7152650" cy="2910876"/>
              </a:xfrm>
              <a:blipFill rotWithShape="1">
                <a:blip r:embed="rId2"/>
                <a:stretch>
                  <a:fillRect l="-3120" t="-1222" r="-4637" b="-5906"/>
                </a:stretch>
              </a:blipFill>
              <a:ln w="76200">
                <a:solidFill>
                  <a:srgbClr val="0000FF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28</a:t>
            </a:fld>
            <a:endParaRPr lang="en"/>
          </a:p>
        </p:txBody>
      </p:sp>
      <p:sp>
        <p:nvSpPr>
          <p:cNvPr id="5" name="Rectangle 4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6" name="TextBox 5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7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5A51AE8A-D951-4510-8664-EB20F66D79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11F6ADC-A515-4BB9-92E4-D1F5AB24FD61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1084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555" y="514350"/>
            <a:ext cx="5802600" cy="990600"/>
          </a:xfrm>
          <a:solidFill>
            <a:srgbClr val="FFFF00"/>
          </a:solidFill>
          <a:ln w="76200">
            <a:solidFill>
              <a:srgbClr val="FF000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/>
          <a:lstStyle/>
          <a:p>
            <a:pPr lvl="0" algn="ctr">
              <a:buClr>
                <a:srgbClr val="000000"/>
              </a:buClr>
              <a:buSzTx/>
            </a:pPr>
            <a:r>
              <a:rPr lang="en-US" sz="72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  <a:sym typeface="Arial"/>
              </a:rPr>
              <a:t>সমাধান</a:t>
            </a:r>
            <a:r>
              <a:rPr lang="en-US" sz="72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  <a:sym typeface="Arial"/>
              </a:rPr>
              <a:t>:</a:t>
            </a:r>
            <a:endParaRPr lang="en-US" sz="7200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/>
              <a:cs typeface="Arial"/>
              <a:sym typeface="Arial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295400" y="1581150"/>
                <a:ext cx="7152650" cy="2910876"/>
              </a:xfrm>
              <a:ln w="76200">
                <a:solidFill>
                  <a:srgbClr val="0000FF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/>
              <a:lstStyle/>
              <a:p>
                <a:pPr marL="0"/>
                <a:r>
                  <a:rPr lang="en-US" sz="4400" b="1" i="0" spc="-150" dirty="0" err="1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দেওয়া</a:t>
                </a:r>
                <a:r>
                  <a:rPr lang="en-US" sz="4400" b="1" i="0" spc="-15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400" b="1" i="0" spc="-150" dirty="0" err="1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আছে</a:t>
                </a:r>
                <a:r>
                  <a:rPr lang="en-US" sz="4400" b="1" i="0" spc="-15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,</a:t>
                </a:r>
              </a:p>
              <a:p>
                <a:pPr marL="0" lvl="0" indent="0" defTabSz="685800">
                  <a:lnSpc>
                    <a:spcPct val="90000"/>
                  </a:lnSpc>
                  <a:buClr>
                    <a:srgbClr val="A6B727"/>
                  </a:buClr>
                  <a:buSzPct val="80000"/>
                </a:pPr>
                <a:r>
                  <a:rPr lang="en-US" sz="4400" b="1" i="0" kern="12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টেবিল-5.13 </a:t>
                </a:r>
                <a:r>
                  <a:rPr lang="en-US" sz="4400" b="1" i="0" kern="12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পৃষ্টা</a:t>
                </a:r>
                <a:r>
                  <a:rPr lang="en-US" sz="4400" b="1" i="0" kern="12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400" b="1" i="0" kern="12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নং</a:t>
                </a:r>
                <a:r>
                  <a:rPr lang="en-US" sz="4400" b="1" i="0" kern="12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141থেকে </a:t>
                </a:r>
                <a:r>
                  <a:rPr lang="en-US" sz="4400" b="1" i="0" kern="12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পাই</a:t>
                </a:r>
                <a:r>
                  <a:rPr lang="en-US" sz="4400" b="1" i="0" kern="12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,</a:t>
                </a:r>
              </a:p>
              <a:p>
                <a:pPr marL="0" lvl="0" indent="0">
                  <a:buClr>
                    <a:srgbClr val="A6B727"/>
                  </a:buClr>
                </a:pPr>
                <a:r>
                  <a:rPr lang="en-US" sz="4600" b="1" i="0" kern="12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K</a:t>
                </a:r>
                <a:r>
                  <a:rPr lang="en-US" sz="4600" b="1" i="0" kern="1200" baseline="-25000" dirty="0" err="1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glass</a:t>
                </a:r>
                <a:r>
                  <a:rPr lang="en-US" sz="4600" b="1" i="0" kern="1200" baseline="-250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             </a:t>
                </a:r>
                <a:r>
                  <a:rPr lang="en-US" sz="4600" b="1" i="0" kern="12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= </a:t>
                </a:r>
                <a:r>
                  <a:rPr lang="en-US" sz="4600" b="1" i="0" kern="120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0.7 </a:t>
                </a:r>
                <a:r>
                  <a:rPr lang="en-US" sz="46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W/m</a:t>
                </a:r>
                <a:r>
                  <a:rPr lang="en-US" sz="4600" b="1" i="0" baseline="300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2</a:t>
                </a:r>
                <a14:m>
                  <m:oMath xmlns:m="http://schemas.openxmlformats.org/officeDocument/2006/math">
                    <m:r>
                      <a:rPr lang="en-US" sz="4600" b="1" baseline="3000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°</m:t>
                    </m:r>
                  </m:oMath>
                </a14:m>
                <a:r>
                  <a:rPr lang="en-US" sz="46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K</a:t>
                </a:r>
              </a:p>
              <a:p>
                <a:pPr marL="0" lvl="0" indent="0">
                  <a:buClr>
                    <a:srgbClr val="A6B727"/>
                  </a:buClr>
                </a:pPr>
                <a:r>
                  <a:rPr lang="en-US" sz="4600" b="1" i="0" kern="12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K</a:t>
                </a:r>
                <a:r>
                  <a:rPr lang="en-US" sz="4600" b="1" i="0" kern="1200" baseline="-25000" dirty="0" err="1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face</a:t>
                </a:r>
                <a:r>
                  <a:rPr lang="en-US" sz="4600" b="1" i="0" kern="1200" baseline="-250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 brick     </a:t>
                </a:r>
                <a:r>
                  <a:rPr lang="en-US" sz="4600" b="1" i="0" kern="12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= </a:t>
                </a:r>
                <a:r>
                  <a:rPr lang="en-US" sz="4600" b="1" i="0" kern="120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1.32</a:t>
                </a:r>
                <a:r>
                  <a:rPr lang="en-US" sz="4600" b="1" i="0" kern="12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6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W/m</a:t>
                </a:r>
                <a:r>
                  <a:rPr lang="en-US" sz="4600" b="1" i="0" baseline="300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2</a:t>
                </a:r>
                <a14:m>
                  <m:oMath xmlns:m="http://schemas.openxmlformats.org/officeDocument/2006/math">
                    <m:r>
                      <a:rPr lang="en-US" sz="4600" b="1" baseline="3000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°</m:t>
                    </m:r>
                  </m:oMath>
                </a14:m>
                <a:r>
                  <a:rPr lang="en-US" sz="46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K</a:t>
                </a:r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295400" y="1581150"/>
                <a:ext cx="7152650" cy="2910876"/>
              </a:xfrm>
              <a:blipFill rotWithShape="1">
                <a:blip r:embed="rId2"/>
                <a:stretch>
                  <a:fillRect l="-3120" t="-1222" r="-4637" b="-5906"/>
                </a:stretch>
              </a:blipFill>
              <a:ln w="76200">
                <a:solidFill>
                  <a:srgbClr val="0000FF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29</a:t>
            </a:fld>
            <a:endParaRPr lang="en"/>
          </a:p>
        </p:txBody>
      </p:sp>
      <p:sp>
        <p:nvSpPr>
          <p:cNvPr id="5" name="Rectangle 4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6" name="TextBox 5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7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5A51AE8A-D951-4510-8664-EB20F66D79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6224618-2466-428B-9E72-589665C56581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60065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514350"/>
            <a:ext cx="7315199" cy="4038603"/>
          </a:xfrm>
          <a:ln w="76200">
            <a:solidFill>
              <a:srgbClr val="0000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0" algn="ctr"/>
            <a:r>
              <a:rPr lang="en-US" sz="9600" b="1" i="0" spc="-15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ব্যবহারিক</a:t>
            </a:r>
            <a:r>
              <a:rPr lang="en-US" sz="9600" b="1" i="0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9600" b="1" i="0" spc="-15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অংশ</a:t>
            </a:r>
            <a:endParaRPr lang="en-US" sz="9600" b="1" i="0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  <a:p>
            <a:pPr marL="0" algn="ctr"/>
            <a:r>
              <a:rPr lang="en-US" sz="9600" b="1" i="0" spc="-150" dirty="0">
                <a:solidFill>
                  <a:srgbClr val="0D01AF"/>
                </a:solidFill>
                <a:latin typeface="Calibri"/>
              </a:rPr>
              <a:t>PRACTICAL-7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cademy Engraved LET" pitchFamily="2" charset="0"/>
                <a:ea typeface="+mn-ea"/>
                <a:cs typeface="+mn-cs"/>
              </a:rPr>
              <a:t>Presented By : A.M.ATIQULLAH,</a:t>
            </a:r>
            <a:r>
              <a:rPr kumimoji="0" lang="en-US" sz="1400" b="1" i="0" u="none" strike="noStrike" kern="0" cap="none" spc="0" normalizeH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cademy Engraved LET" pitchFamily="2" charset="0"/>
                <a:ea typeface="+mn-ea"/>
                <a:cs typeface="+mn-cs"/>
              </a:rPr>
              <a:t> </a:t>
            </a: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cademy Engraved LET" pitchFamily="2" charset="0"/>
                <a:ea typeface="+mn-ea"/>
                <a:cs typeface="+mn-cs"/>
              </a:rPr>
              <a:t>INSTRUCTOR(Tech) RAC </a:t>
            </a: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rPr>
              <a:t>DHAKA POLYTECHNIC INSTITUTE</a:t>
            </a:r>
            <a:r>
              <a:rPr lang="en-US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, Dhaka-1208</a:t>
            </a:r>
            <a:endParaRPr kumimoji="0" lang="en-US" sz="11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Book Antiqua"/>
            </a:endParaRPr>
          </a:p>
        </p:txBody>
      </p:sp>
      <p:sp>
        <p:nvSpPr>
          <p:cNvPr id="7" name="TextBox 6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8" name="Title 1"/>
          <p:cNvSpPr>
            <a:spLocks noGrp="1"/>
          </p:cNvSpPr>
          <p:nvPr>
            <p:ph type="ctrTitle"/>
          </p:nvPr>
        </p:nvSpPr>
        <p:spPr>
          <a:xfrm>
            <a:off x="8763000" y="0"/>
            <a:ext cx="381000" cy="51435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US" sz="3200" spc="-300" dirty="0"/>
              <a:t>7</a:t>
            </a:r>
          </a:p>
        </p:txBody>
      </p:sp>
      <p:pic>
        <p:nvPicPr>
          <p:cNvPr id="9" name="Picture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2">
            <a:extLst>
              <a:ext uri="{FF2B5EF4-FFF2-40B4-BE49-F238E27FC236}">
                <a16:creationId xmlns:a16="http://schemas.microsoft.com/office/drawing/2014/main" id="{B0549D74-17A5-4A1D-A0CE-1D9C965BFC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7B26E91-79DC-4407-9B25-5A946160BFAE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0000888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295400" y="590550"/>
                <a:ext cx="7152650" cy="3901476"/>
              </a:xfrm>
              <a:ln w="76200">
                <a:solidFill>
                  <a:srgbClr val="FF00FF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/>
              <a:lstStyle/>
              <a:p>
                <a:pPr marL="0" lvl="0" indent="0">
                  <a:buClr>
                    <a:srgbClr val="A6B727"/>
                  </a:buClr>
                </a:pPr>
                <a:r>
                  <a:rPr lang="en-US" sz="4800" b="1" i="0" kern="12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K</a:t>
                </a:r>
                <a:r>
                  <a:rPr lang="en-US" sz="4800" b="1" i="0" kern="1200" baseline="-25000" dirty="0" err="1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plaster</a:t>
                </a:r>
                <a:r>
                  <a:rPr lang="en-US" sz="4800" b="1" i="0" kern="1200" baseline="-250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800" b="1" i="0" kern="1200" baseline="-250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  </a:t>
                </a:r>
                <a:r>
                  <a:rPr lang="en-US" sz="4800" b="1" i="0" kern="12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= </a:t>
                </a:r>
                <a:r>
                  <a:rPr lang="en-US" sz="4800" b="1" i="0" kern="120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8.65</a:t>
                </a:r>
                <a:r>
                  <a:rPr lang="en-US" sz="4800" b="1" i="0" kern="12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8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W/m</a:t>
                </a:r>
                <a:r>
                  <a:rPr lang="en-US" sz="4800" b="1" i="0" baseline="300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2</a:t>
                </a:r>
                <a14:m>
                  <m:oMath xmlns:m="http://schemas.openxmlformats.org/officeDocument/2006/math">
                    <m:r>
                      <a:rPr lang="en-US" sz="4800" b="1" baseline="3000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°</m:t>
                    </m:r>
                  </m:oMath>
                </a14:m>
                <a:r>
                  <a:rPr lang="en-US" sz="48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K</a:t>
                </a:r>
              </a:p>
              <a:p>
                <a:pPr marL="0" lvl="0" indent="0">
                  <a:buClr>
                    <a:srgbClr val="A6B727"/>
                  </a:buClr>
                </a:pPr>
                <a:r>
                  <a:rPr lang="en-US" sz="4700" b="1" i="0" kern="12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K</a:t>
                </a:r>
                <a:r>
                  <a:rPr lang="en-US" sz="4700" b="1" i="0" kern="1200" baseline="-25000" dirty="0" err="1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asbestos</a:t>
                </a:r>
                <a:r>
                  <a:rPr lang="en-US" sz="4700" b="1" i="0" kern="1200" baseline="-250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700" b="1" i="0" kern="1200" baseline="-250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700" b="1" i="0" kern="12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= </a:t>
                </a:r>
                <a:r>
                  <a:rPr lang="en-US" sz="4700" b="1" i="0" kern="120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0.514</a:t>
                </a:r>
                <a:r>
                  <a:rPr lang="en-US" sz="4700" b="1" i="0" kern="12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7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W/m</a:t>
                </a:r>
                <a:r>
                  <a:rPr lang="en-US" sz="4700" b="1" i="0" baseline="300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2</a:t>
                </a:r>
                <a14:m>
                  <m:oMath xmlns:m="http://schemas.openxmlformats.org/officeDocument/2006/math">
                    <m:r>
                      <a:rPr lang="en-US" sz="4700" b="1" baseline="3000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°</m:t>
                    </m:r>
                  </m:oMath>
                </a14:m>
                <a:r>
                  <a:rPr lang="en-US" sz="47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K</a:t>
                </a:r>
              </a:p>
              <a:p>
                <a:pPr marL="0" lvl="0" indent="0" defTabSz="685800">
                  <a:lnSpc>
                    <a:spcPct val="90000"/>
                  </a:lnSpc>
                  <a:buClr>
                    <a:srgbClr val="A6B727"/>
                  </a:buClr>
                  <a:buSzPct val="80000"/>
                </a:pPr>
                <a:r>
                  <a:rPr lang="en-US" sz="4400" b="1" i="0" kern="1200" dirty="0" err="1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বাইরের</a:t>
                </a:r>
                <a:r>
                  <a:rPr lang="en-US" sz="4400" b="1" i="0" kern="120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400" b="1" i="0" kern="1200" dirty="0" err="1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দেওয়ালঃ</a:t>
                </a:r>
                <a:endParaRPr lang="en-US" sz="4400" b="1" i="0" kern="1200" dirty="0">
                  <a:solidFill>
                    <a:srgbClr val="0000FF"/>
                  </a:solidFill>
                  <a:latin typeface="Nikosh" pitchFamily="2" charset="0"/>
                  <a:cs typeface="Nikosh" pitchFamily="2" charset="0"/>
                </a:endParaRPr>
              </a:p>
              <a:p>
                <a:pPr marL="0" lvl="0" indent="0" defTabSz="685800">
                  <a:lnSpc>
                    <a:spcPct val="90000"/>
                  </a:lnSpc>
                  <a:buClr>
                    <a:srgbClr val="A6B727"/>
                  </a:buClr>
                  <a:buSzPct val="80000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sz="4400" b="1" i="1" kern="1200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Nikosh" pitchFamily="2" charset="0"/>
                          </a:rPr>
                        </m:ctrlPr>
                      </m:fPr>
                      <m:num>
                        <m:r>
                          <a:rPr lang="en-US" sz="4400" b="1" kern="1200">
                            <a:solidFill>
                              <a:srgbClr val="0000FF"/>
                            </a:solidFill>
                            <a:latin typeface="Cambria Math"/>
                            <a:cs typeface="Nikosh" pitchFamily="2" charset="0"/>
                          </a:rPr>
                          <m:t>𝟏</m:t>
                        </m:r>
                      </m:num>
                      <m:den>
                        <m:r>
                          <a:rPr lang="en-US" sz="4400" b="1" i="0" kern="1200">
                            <a:solidFill>
                              <a:srgbClr val="0000FF"/>
                            </a:solidFill>
                            <a:latin typeface="Cambria Math"/>
                            <a:cs typeface="Nikosh" pitchFamily="2" charset="0"/>
                          </a:rPr>
                          <m:t>𝐔</m:t>
                        </m:r>
                      </m:den>
                    </m:f>
                  </m:oMath>
                </a14:m>
                <a:r>
                  <a:rPr lang="en-US" sz="4400" b="1" i="0" kern="120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400" b="1" i="0" kern="12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4400" b="1" i="1" kern="120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Nikosh" pitchFamily="2" charset="0"/>
                          </a:rPr>
                        </m:ctrlPr>
                      </m:fPr>
                      <m:num>
                        <m:r>
                          <a:rPr lang="en-US" sz="4400" b="1" kern="120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𝟏</m:t>
                        </m:r>
                      </m:num>
                      <m:den>
                        <m:r>
                          <a:rPr lang="en-US" sz="4400" b="1" kern="120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𝟐𝟑</m:t>
                        </m:r>
                      </m:den>
                    </m:f>
                  </m:oMath>
                </a14:m>
                <a:r>
                  <a:rPr lang="en-US" sz="4400" b="1" i="0" kern="12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+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4400" b="1" i="1" kern="120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Nikosh" pitchFamily="2" charset="0"/>
                          </a:rPr>
                        </m:ctrlPr>
                      </m:fPr>
                      <m:num>
                        <m:r>
                          <a:rPr lang="en-US" sz="4400" b="1" kern="120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𝟎</m:t>
                        </m:r>
                        <m:r>
                          <a:rPr lang="en-US" sz="4400" b="1" kern="120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.</m:t>
                        </m:r>
                        <m:r>
                          <a:rPr lang="en-US" sz="4400" b="1" kern="120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𝟏</m:t>
                        </m:r>
                      </m:num>
                      <m:den>
                        <m:r>
                          <a:rPr lang="en-US" sz="4400" b="1" kern="120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𝟏</m:t>
                        </m:r>
                        <m:r>
                          <a:rPr lang="en-US" sz="4400" b="1" kern="120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.</m:t>
                        </m:r>
                        <m:r>
                          <a:rPr lang="en-US" sz="4400" b="1" kern="120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𝟑𝟐</m:t>
                        </m:r>
                      </m:den>
                    </m:f>
                    <m:r>
                      <a:rPr lang="en-US" sz="4400" b="1" kern="1200">
                        <a:solidFill>
                          <a:srgbClr val="000000"/>
                        </a:solidFill>
                        <a:latin typeface="Cambria Math"/>
                        <a:cs typeface="Nikosh" pitchFamily="2" charset="0"/>
                      </a:rPr>
                      <m:t>+</m:t>
                    </m:r>
                  </m:oMath>
                </a14:m>
                <a:r>
                  <a:rPr lang="en-US" sz="4400" b="1" i="0" kern="12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4400" b="1" i="1" kern="1200" dirty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Nikosh" pitchFamily="2" charset="0"/>
                          </a:rPr>
                        </m:ctrlPr>
                      </m:fPr>
                      <m:num>
                        <m:r>
                          <a:rPr lang="en-US" sz="4400" b="1" kern="1200" dirty="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𝟎</m:t>
                        </m:r>
                        <m:r>
                          <a:rPr lang="en-US" sz="4400" b="1" kern="1200" dirty="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.</m:t>
                        </m:r>
                        <m:r>
                          <a:rPr lang="en-US" sz="4400" b="1" kern="1200" dirty="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𝟐</m:t>
                        </m:r>
                      </m:num>
                      <m:den>
                        <m:r>
                          <a:rPr lang="en-US" sz="4400" b="1" kern="1200" dirty="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𝟗</m:t>
                        </m:r>
                        <m:r>
                          <a:rPr lang="en-US" sz="4400" b="1" kern="1200" dirty="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.</m:t>
                        </m:r>
                        <m:r>
                          <a:rPr lang="en-US" sz="4400" b="1" kern="1200" dirty="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𝟎</m:t>
                        </m:r>
                      </m:den>
                    </m:f>
                  </m:oMath>
                </a14:m>
                <a:r>
                  <a:rPr lang="en-US" sz="4400" b="1" i="0" kern="12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+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4400" b="1" i="1" kern="120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Nikosh" pitchFamily="2" charset="0"/>
                          </a:rPr>
                        </m:ctrlPr>
                      </m:fPr>
                      <m:num>
                        <m:r>
                          <a:rPr lang="en-US" sz="4400" b="1" kern="120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𝟎</m:t>
                        </m:r>
                        <m:r>
                          <a:rPr lang="en-US" sz="4400" b="1" kern="120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.</m:t>
                        </m:r>
                        <m:r>
                          <a:rPr lang="en-US" sz="4400" b="1" kern="120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𝟎𝟏𝟐𝟓</m:t>
                        </m:r>
                      </m:num>
                      <m:den>
                        <m:r>
                          <a:rPr lang="en-US" sz="4400" b="1" kern="120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𝟖</m:t>
                        </m:r>
                        <m:r>
                          <a:rPr lang="en-US" sz="4400" b="1" kern="120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.</m:t>
                        </m:r>
                        <m:r>
                          <a:rPr lang="en-US" sz="4400" b="1" kern="120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𝟔𝟓</m:t>
                        </m:r>
                      </m:den>
                    </m:f>
                  </m:oMath>
                </a14:m>
                <a:r>
                  <a:rPr lang="en-US" sz="4400" b="1" i="0" kern="12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+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4400" b="1" i="1" kern="120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Nikosh" pitchFamily="2" charset="0"/>
                          </a:rPr>
                        </m:ctrlPr>
                      </m:fPr>
                      <m:num>
                        <m:r>
                          <a:rPr lang="en-US" sz="4400" b="1" kern="120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𝟏</m:t>
                        </m:r>
                      </m:num>
                      <m:den>
                        <m:r>
                          <a:rPr lang="en-US" sz="4400" b="1" kern="120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𝟕</m:t>
                        </m:r>
                      </m:den>
                    </m:f>
                  </m:oMath>
                </a14:m>
                <a:r>
                  <a:rPr lang="en-US" sz="4400" b="1" i="0" kern="12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endParaRPr lang="en-US" sz="4000" b="1" i="0" kern="1200" dirty="0">
                  <a:solidFill>
                    <a:srgbClr val="000000"/>
                  </a:solidFill>
                  <a:latin typeface="Nikosh" pitchFamily="2" charset="0"/>
                  <a:cs typeface="Nikosh" pitchFamily="2" charset="0"/>
                </a:endParaRPr>
              </a:p>
              <a:p>
                <a:pPr marL="0" lvl="0" indent="0">
                  <a:buClr>
                    <a:srgbClr val="A6B727"/>
                  </a:buClr>
                </a:pPr>
                <a:endParaRPr lang="en-US" sz="1400" b="1" kern="1200" dirty="0">
                  <a:solidFill>
                    <a:srgbClr val="000000"/>
                  </a:solidFill>
                  <a:latin typeface="Cambria Math"/>
                  <a:ea typeface="Cambria Math"/>
                  <a:cs typeface="Nikosh" pitchFamily="2" charset="0"/>
                </a:endParaRPr>
              </a:p>
              <a:p>
                <a:pPr marL="0" lvl="0" indent="0">
                  <a:buClr>
                    <a:srgbClr val="A6B727"/>
                  </a:buClr>
                </a:pPr>
                <a14:m>
                  <m:oMath xmlns:m="http://schemas.openxmlformats.org/officeDocument/2006/math">
                    <m:r>
                      <a:rPr lang="en-US" sz="4400" b="1" kern="120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∴</m:t>
                    </m:r>
                  </m:oMath>
                </a14:m>
                <a:r>
                  <a:rPr lang="en-US" sz="4400" b="1" i="0" kern="12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U-factor =</a:t>
                </a:r>
                <a:r>
                  <a:rPr lang="en-US" sz="4400" b="1" i="0" kern="12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 3.5  </a:t>
                </a:r>
                <a:r>
                  <a:rPr lang="en-US" sz="44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W/m</a:t>
                </a:r>
                <a:r>
                  <a:rPr lang="en-US" sz="4400" b="1" i="0" baseline="300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2</a:t>
                </a:r>
                <a14:m>
                  <m:oMath xmlns:m="http://schemas.openxmlformats.org/officeDocument/2006/math">
                    <m:r>
                      <a:rPr lang="en-US" sz="4400" b="1" baseline="3000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°</m:t>
                    </m:r>
                  </m:oMath>
                </a14:m>
                <a:r>
                  <a:rPr lang="en-US" sz="44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K</a:t>
                </a:r>
              </a:p>
              <a:p>
                <a:endParaRPr lang="en-US" b="1" i="0" dirty="0"/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295400" y="590550"/>
                <a:ext cx="7152650" cy="3901476"/>
              </a:xfrm>
              <a:blipFill rotWithShape="1">
                <a:blip r:embed="rId2"/>
                <a:stretch>
                  <a:fillRect l="-3373" t="-1225" r="-5481" b="-9495"/>
                </a:stretch>
              </a:blipFill>
              <a:ln w="76200">
                <a:solidFill>
                  <a:srgbClr val="FF00FF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30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7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8BD442F2-CB3A-4818-8D22-C86E4F9663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F0C97B4-D26B-4164-88BA-CF864ED20287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60242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295400" y="590550"/>
                <a:ext cx="7152649" cy="3901476"/>
              </a:xfrm>
              <a:ln w="76200">
                <a:solidFill>
                  <a:srgbClr val="FF00FF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/>
              <a:lstStyle/>
              <a:p>
                <a:pPr marL="0" lvl="0" indent="0" defTabSz="685800">
                  <a:lnSpc>
                    <a:spcPct val="90000"/>
                  </a:lnSpc>
                  <a:buClr>
                    <a:srgbClr val="A6B727"/>
                  </a:buClr>
                  <a:buSzPct val="80000"/>
                </a:pPr>
                <a:r>
                  <a:rPr lang="en-US" sz="4000" b="1" i="0" kern="1200" dirty="0">
                    <a:solidFill>
                      <a:srgbClr val="3004D2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ea typeface="+mn-ea"/>
                    <a:cs typeface="Nikosh" pitchFamily="2" charset="0"/>
                  </a:rPr>
                  <a:t>পার্টিশন </a:t>
                </a:r>
                <a:r>
                  <a:rPr lang="en-US" sz="4000" b="1" i="0" kern="1200" dirty="0" err="1">
                    <a:solidFill>
                      <a:srgbClr val="3004D2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ea typeface="+mn-ea"/>
                    <a:cs typeface="Nikosh" pitchFamily="2" charset="0"/>
                  </a:rPr>
                  <a:t>ওয়ালঃ</a:t>
                </a:r>
                <a:endParaRPr lang="en-US" sz="4000" b="1" i="0" kern="1200" dirty="0">
                  <a:solidFill>
                    <a:srgbClr val="3004D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Nikosh" pitchFamily="2" charset="0"/>
                  <a:ea typeface="+mn-ea"/>
                  <a:cs typeface="Nikosh" pitchFamily="2" charset="0"/>
                </a:endParaRPr>
              </a:p>
              <a:p>
                <a:pPr marL="0" lvl="0" indent="0" defTabSz="685800">
                  <a:lnSpc>
                    <a:spcPct val="90000"/>
                  </a:lnSpc>
                  <a:buClr>
                    <a:srgbClr val="A6B727"/>
                  </a:buClr>
                  <a:buSzPct val="80000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sz="3600" b="1" i="1" kern="120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  <a:cs typeface="Nikosh" pitchFamily="2" charset="0"/>
                          </a:rPr>
                        </m:ctrlPr>
                      </m:fPr>
                      <m:num>
                        <m:r>
                          <a:rPr lang="en-US" sz="3600" b="1" kern="1200">
                            <a:solidFill>
                              <a:srgbClr val="000000"/>
                            </a:solidFill>
                            <a:latin typeface="Cambria Math"/>
                            <a:ea typeface="+mn-ea"/>
                            <a:cs typeface="Nikosh" pitchFamily="2" charset="0"/>
                          </a:rPr>
                          <m:t>𝟏</m:t>
                        </m:r>
                      </m:num>
                      <m:den>
                        <m:r>
                          <a:rPr lang="en-US" sz="3600" b="1" i="0" kern="1200">
                            <a:solidFill>
                              <a:srgbClr val="000000"/>
                            </a:solidFill>
                            <a:latin typeface="Cambria Math"/>
                            <a:ea typeface="+mn-ea"/>
                            <a:cs typeface="Nikosh" pitchFamily="2" charset="0"/>
                          </a:rPr>
                          <m:t>𝐔</m:t>
                        </m:r>
                      </m:den>
                    </m:f>
                  </m:oMath>
                </a14:m>
                <a:r>
                  <a:rPr lang="en-US" sz="3600" b="1" i="0" kern="1200" dirty="0">
                    <a:solidFill>
                      <a:srgbClr val="000000"/>
                    </a:solidFill>
                    <a:latin typeface="Nikosh" pitchFamily="2" charset="0"/>
                    <a:ea typeface="+mn-ea"/>
                    <a:cs typeface="Nikosh" pitchFamily="2" charset="0"/>
                  </a:rPr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600" b="1" i="1" kern="120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  <a:cs typeface="Nikosh" pitchFamily="2" charset="0"/>
                          </a:rPr>
                        </m:ctrlPr>
                      </m:fPr>
                      <m:num>
                        <m:r>
                          <a:rPr lang="en-US" sz="3600" b="1" kern="1200">
                            <a:solidFill>
                              <a:srgbClr val="000000"/>
                            </a:solidFill>
                            <a:latin typeface="Cambria Math"/>
                            <a:ea typeface="+mn-ea"/>
                            <a:cs typeface="Nikosh" pitchFamily="2" charset="0"/>
                          </a:rPr>
                          <m:t>𝟏</m:t>
                        </m:r>
                      </m:num>
                      <m:den>
                        <m:r>
                          <a:rPr lang="en-US" sz="3600" b="1" kern="1200">
                            <a:solidFill>
                              <a:srgbClr val="000000"/>
                            </a:solidFill>
                            <a:latin typeface="Cambria Math"/>
                            <a:ea typeface="+mn-ea"/>
                            <a:cs typeface="Nikosh" pitchFamily="2" charset="0"/>
                          </a:rPr>
                          <m:t>𝟕</m:t>
                        </m:r>
                      </m:den>
                    </m:f>
                  </m:oMath>
                </a14:m>
                <a:r>
                  <a:rPr lang="en-US" sz="3600" b="1" i="0" kern="1200" dirty="0">
                    <a:solidFill>
                      <a:srgbClr val="000000"/>
                    </a:solidFill>
                    <a:latin typeface="Nikosh" pitchFamily="2" charset="0"/>
                    <a:ea typeface="+mn-ea"/>
                    <a:cs typeface="Nikosh" pitchFamily="2" charset="0"/>
                  </a:rPr>
                  <a:t> +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600" b="1" i="1" kern="120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  <a:cs typeface="Nikosh" pitchFamily="2" charset="0"/>
                          </a:rPr>
                        </m:ctrlPr>
                      </m:fPr>
                      <m:num>
                        <m:r>
                          <a:rPr lang="en-US" sz="3600" b="1" kern="1200">
                            <a:solidFill>
                              <a:srgbClr val="000000"/>
                            </a:solidFill>
                            <a:latin typeface="Cambria Math"/>
                            <a:ea typeface="+mn-ea"/>
                            <a:cs typeface="Nikosh" pitchFamily="2" charset="0"/>
                          </a:rPr>
                          <m:t>𝟎</m:t>
                        </m:r>
                        <m:r>
                          <a:rPr lang="en-US" sz="3600" b="1" kern="1200">
                            <a:solidFill>
                              <a:srgbClr val="000000"/>
                            </a:solidFill>
                            <a:latin typeface="Cambria Math"/>
                            <a:ea typeface="+mn-ea"/>
                            <a:cs typeface="Nikosh" pitchFamily="2" charset="0"/>
                          </a:rPr>
                          <m:t>.</m:t>
                        </m:r>
                        <m:r>
                          <a:rPr lang="en-US" sz="3600" b="1" kern="1200">
                            <a:solidFill>
                              <a:srgbClr val="000000"/>
                            </a:solidFill>
                            <a:latin typeface="Cambria Math"/>
                            <a:ea typeface="+mn-ea"/>
                            <a:cs typeface="Nikosh" pitchFamily="2" charset="0"/>
                          </a:rPr>
                          <m:t>𝟑𝟑</m:t>
                        </m:r>
                      </m:num>
                      <m:den>
                        <m:r>
                          <a:rPr lang="en-US" sz="3600" b="1" kern="1200">
                            <a:solidFill>
                              <a:srgbClr val="000000"/>
                            </a:solidFill>
                            <a:latin typeface="Cambria Math"/>
                            <a:ea typeface="+mn-ea"/>
                            <a:cs typeface="Nikosh" pitchFamily="2" charset="0"/>
                          </a:rPr>
                          <m:t>𝟏</m:t>
                        </m:r>
                        <m:r>
                          <a:rPr lang="en-US" sz="3600" b="1" kern="1200">
                            <a:solidFill>
                              <a:srgbClr val="000000"/>
                            </a:solidFill>
                            <a:latin typeface="Cambria Math"/>
                            <a:ea typeface="+mn-ea"/>
                            <a:cs typeface="Nikosh" pitchFamily="2" charset="0"/>
                          </a:rPr>
                          <m:t>.</m:t>
                        </m:r>
                        <m:r>
                          <a:rPr lang="en-US" sz="3600" b="1" kern="1200">
                            <a:solidFill>
                              <a:srgbClr val="000000"/>
                            </a:solidFill>
                            <a:latin typeface="Cambria Math"/>
                            <a:ea typeface="+mn-ea"/>
                            <a:cs typeface="Nikosh" pitchFamily="2" charset="0"/>
                          </a:rPr>
                          <m:t>𝟑𝟐</m:t>
                        </m:r>
                      </m:den>
                    </m:f>
                    <m:r>
                      <a:rPr lang="en-US" sz="3600" b="1" kern="1200">
                        <a:solidFill>
                          <a:srgbClr val="000000"/>
                        </a:solidFill>
                        <a:latin typeface="Cambria Math"/>
                        <a:ea typeface="+mn-ea"/>
                        <a:cs typeface="Nikosh" pitchFamily="2" charset="0"/>
                      </a:rPr>
                      <m:t>+</m:t>
                    </m:r>
                  </m:oMath>
                </a14:m>
                <a:r>
                  <a:rPr lang="en-US" sz="3600" b="1" i="0" kern="1200" dirty="0">
                    <a:solidFill>
                      <a:srgbClr val="000000"/>
                    </a:solidFill>
                    <a:latin typeface="Nikosh" pitchFamily="2" charset="0"/>
                    <a:ea typeface="+mn-ea"/>
                    <a:cs typeface="Nikosh" pitchFamily="2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600" b="1" i="1" kern="1200" dirty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  <a:cs typeface="Nikosh" pitchFamily="2" charset="0"/>
                          </a:rPr>
                        </m:ctrlPr>
                      </m:fPr>
                      <m:num>
                        <m:r>
                          <a:rPr lang="en-US" sz="3600" b="1" kern="1200" dirty="0">
                            <a:solidFill>
                              <a:srgbClr val="000000"/>
                            </a:solidFill>
                            <a:latin typeface="Cambria Math"/>
                            <a:ea typeface="+mn-ea"/>
                            <a:cs typeface="Nikosh" pitchFamily="2" charset="0"/>
                          </a:rPr>
                          <m:t>𝟎</m:t>
                        </m:r>
                        <m:r>
                          <a:rPr lang="en-US" sz="3600" b="1" kern="1200" dirty="0">
                            <a:solidFill>
                              <a:srgbClr val="000000"/>
                            </a:solidFill>
                            <a:latin typeface="Cambria Math"/>
                            <a:ea typeface="+mn-ea"/>
                            <a:cs typeface="Nikosh" pitchFamily="2" charset="0"/>
                          </a:rPr>
                          <m:t>.</m:t>
                        </m:r>
                        <m:r>
                          <a:rPr lang="en-US" sz="3600" b="1" kern="1200" dirty="0">
                            <a:solidFill>
                              <a:srgbClr val="000000"/>
                            </a:solidFill>
                            <a:latin typeface="Cambria Math"/>
                            <a:ea typeface="+mn-ea"/>
                            <a:cs typeface="Nikosh" pitchFamily="2" charset="0"/>
                          </a:rPr>
                          <m:t>𝟎𝟏𝟐𝟓</m:t>
                        </m:r>
                      </m:num>
                      <m:den>
                        <m:r>
                          <a:rPr lang="en-US" sz="3600" b="1" kern="1200" dirty="0">
                            <a:solidFill>
                              <a:srgbClr val="000000"/>
                            </a:solidFill>
                            <a:latin typeface="Cambria Math"/>
                            <a:ea typeface="+mn-ea"/>
                            <a:cs typeface="Nikosh" pitchFamily="2" charset="0"/>
                          </a:rPr>
                          <m:t>𝟖</m:t>
                        </m:r>
                        <m:r>
                          <a:rPr lang="en-US" sz="3600" b="1" kern="1200" dirty="0">
                            <a:solidFill>
                              <a:srgbClr val="000000"/>
                            </a:solidFill>
                            <a:latin typeface="Cambria Math"/>
                            <a:ea typeface="+mn-ea"/>
                            <a:cs typeface="Nikosh" pitchFamily="2" charset="0"/>
                          </a:rPr>
                          <m:t>.</m:t>
                        </m:r>
                        <m:r>
                          <a:rPr lang="en-US" sz="3600" b="1" kern="1200" dirty="0">
                            <a:solidFill>
                              <a:srgbClr val="000000"/>
                            </a:solidFill>
                            <a:latin typeface="Cambria Math"/>
                            <a:ea typeface="+mn-ea"/>
                            <a:cs typeface="Nikosh" pitchFamily="2" charset="0"/>
                          </a:rPr>
                          <m:t>𝟔𝟓</m:t>
                        </m:r>
                      </m:den>
                    </m:f>
                  </m:oMath>
                </a14:m>
                <a:r>
                  <a:rPr lang="en-US" sz="3600" b="1" i="0" kern="1200" dirty="0">
                    <a:solidFill>
                      <a:srgbClr val="000000"/>
                    </a:solidFill>
                    <a:latin typeface="Nikosh" pitchFamily="2" charset="0"/>
                    <a:ea typeface="+mn-ea"/>
                    <a:cs typeface="Nikosh" pitchFamily="2" charset="0"/>
                  </a:rPr>
                  <a:t> +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600" b="1" i="1" kern="120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  <a:cs typeface="Nikosh" pitchFamily="2" charset="0"/>
                          </a:rPr>
                        </m:ctrlPr>
                      </m:fPr>
                      <m:num>
                        <m:r>
                          <a:rPr lang="en-US" sz="3600" b="1" kern="1200">
                            <a:solidFill>
                              <a:srgbClr val="000000"/>
                            </a:solidFill>
                            <a:latin typeface="Cambria Math"/>
                            <a:ea typeface="+mn-ea"/>
                            <a:cs typeface="Nikosh" pitchFamily="2" charset="0"/>
                          </a:rPr>
                          <m:t>𝟏</m:t>
                        </m:r>
                      </m:num>
                      <m:den>
                        <m:r>
                          <a:rPr lang="en-US" sz="3600" b="1" kern="1200">
                            <a:solidFill>
                              <a:srgbClr val="000000"/>
                            </a:solidFill>
                            <a:latin typeface="Cambria Math"/>
                            <a:ea typeface="+mn-ea"/>
                            <a:cs typeface="Nikosh" pitchFamily="2" charset="0"/>
                          </a:rPr>
                          <m:t>𝟕</m:t>
                        </m:r>
                      </m:den>
                    </m:f>
                  </m:oMath>
                </a14:m>
                <a:r>
                  <a:rPr lang="en-US" sz="3600" b="1" i="0" kern="1200" dirty="0">
                    <a:solidFill>
                      <a:srgbClr val="000000"/>
                    </a:solidFill>
                    <a:latin typeface="Nikosh" pitchFamily="2" charset="0"/>
                    <a:ea typeface="+mn-ea"/>
                    <a:cs typeface="Nikosh" pitchFamily="2" charset="0"/>
                  </a:rPr>
                  <a:t> </a:t>
                </a:r>
              </a:p>
              <a:p>
                <a:pPr marL="0" lvl="0" indent="0" defTabSz="685800">
                  <a:lnSpc>
                    <a:spcPct val="90000"/>
                  </a:lnSpc>
                  <a:buClr>
                    <a:srgbClr val="A6B727"/>
                  </a:buClr>
                  <a:buSzPct val="80000"/>
                </a:pPr>
                <a:endParaRPr lang="en-US" sz="500" b="1" i="0" kern="1200" dirty="0">
                  <a:solidFill>
                    <a:srgbClr val="000000"/>
                  </a:solidFill>
                  <a:latin typeface="Nikosh" pitchFamily="2" charset="0"/>
                  <a:ea typeface="+mn-ea"/>
                  <a:cs typeface="Nikosh" pitchFamily="2" charset="0"/>
                </a:endParaRPr>
              </a:p>
              <a:p>
                <a:pPr marL="0" lvl="0" indent="0">
                  <a:buClr>
                    <a:srgbClr val="A6B727"/>
                  </a:buClr>
                </a:pPr>
                <a14:m>
                  <m:oMath xmlns:m="http://schemas.openxmlformats.org/officeDocument/2006/math">
                    <m:r>
                      <a:rPr lang="en-US" sz="3600" b="1" kern="120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∴</m:t>
                    </m:r>
                  </m:oMath>
                </a14:m>
                <a:r>
                  <a:rPr lang="en-US" sz="3600" b="1" i="0" kern="1200" dirty="0">
                    <a:solidFill>
                      <a:srgbClr val="000000"/>
                    </a:solidFill>
                    <a:latin typeface="Nikosh" pitchFamily="2" charset="0"/>
                    <a:ea typeface="+mn-ea"/>
                    <a:cs typeface="Nikosh" pitchFamily="2" charset="0"/>
                  </a:rPr>
                  <a:t> </a:t>
                </a:r>
                <a:r>
                  <a:rPr lang="en-US" sz="3600" b="1" i="0" kern="1200" dirty="0">
                    <a:solidFill>
                      <a:srgbClr val="3004D2"/>
                    </a:solidFill>
                    <a:latin typeface="Nikosh" pitchFamily="2" charset="0"/>
                    <a:ea typeface="+mn-ea"/>
                    <a:cs typeface="Nikosh" pitchFamily="2" charset="0"/>
                  </a:rPr>
                  <a:t>U </a:t>
                </a:r>
                <a:r>
                  <a:rPr lang="en-US" sz="3600" b="1" i="0" kern="1200" dirty="0">
                    <a:solidFill>
                      <a:srgbClr val="000000"/>
                    </a:solidFill>
                    <a:latin typeface="Nikosh" pitchFamily="2" charset="0"/>
                    <a:ea typeface="+mn-ea"/>
                    <a:cs typeface="Nikosh" pitchFamily="2" charset="0"/>
                  </a:rPr>
                  <a:t>=</a:t>
                </a:r>
                <a:r>
                  <a:rPr lang="en-US" sz="3600" b="1" i="0" kern="1200" dirty="0">
                    <a:solidFill>
                      <a:srgbClr val="3004D2"/>
                    </a:solidFill>
                    <a:latin typeface="Nikosh" pitchFamily="2" charset="0"/>
                    <a:ea typeface="+mn-ea"/>
                    <a:cs typeface="Nikosh" pitchFamily="2" charset="0"/>
                  </a:rPr>
                  <a:t> 1.86 </a:t>
                </a:r>
                <a:r>
                  <a:rPr lang="en-US" sz="36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W/m</a:t>
                </a:r>
                <a:r>
                  <a:rPr lang="en-US" sz="3600" b="1" i="0" baseline="300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2</a:t>
                </a:r>
                <a14:m>
                  <m:oMath xmlns:m="http://schemas.openxmlformats.org/officeDocument/2006/math">
                    <m:r>
                      <a:rPr lang="en-US" sz="3600" b="1" baseline="3000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°</m:t>
                    </m:r>
                  </m:oMath>
                </a14:m>
                <a:r>
                  <a:rPr lang="en-US" sz="36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K</a:t>
                </a:r>
              </a:p>
              <a:p>
                <a:pPr marL="0" lvl="0" indent="0" defTabSz="685800">
                  <a:lnSpc>
                    <a:spcPct val="90000"/>
                  </a:lnSpc>
                  <a:buClr>
                    <a:srgbClr val="A6B727"/>
                  </a:buClr>
                  <a:buSzPct val="80000"/>
                </a:pPr>
                <a:r>
                  <a:rPr lang="en-US" sz="3600" b="1" i="0" kern="1200" dirty="0" err="1">
                    <a:solidFill>
                      <a:srgbClr val="3004D2"/>
                    </a:solidFill>
                    <a:latin typeface="Nikosh" pitchFamily="2" charset="0"/>
                    <a:ea typeface="+mn-ea"/>
                    <a:cs typeface="Nikosh" pitchFamily="2" charset="0"/>
                  </a:rPr>
                  <a:t>ছাদঃ</a:t>
                </a:r>
                <a:endParaRPr lang="en-US" sz="3600" b="1" i="0" kern="1200" dirty="0">
                  <a:solidFill>
                    <a:srgbClr val="3004D2"/>
                  </a:solidFill>
                  <a:latin typeface="Nikosh" pitchFamily="2" charset="0"/>
                  <a:ea typeface="+mn-ea"/>
                  <a:cs typeface="Nikosh" pitchFamily="2" charset="0"/>
                </a:endParaRPr>
              </a:p>
              <a:p>
                <a:pPr marL="0" lvl="0" indent="0" defTabSz="685800">
                  <a:lnSpc>
                    <a:spcPct val="90000"/>
                  </a:lnSpc>
                  <a:buClr>
                    <a:srgbClr val="A6B727"/>
                  </a:buClr>
                  <a:buSzPct val="80000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sz="3600" b="1" i="1" kern="120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  <a:cs typeface="Nikosh" pitchFamily="2" charset="0"/>
                          </a:rPr>
                        </m:ctrlPr>
                      </m:fPr>
                      <m:num>
                        <m:r>
                          <a:rPr lang="en-US" sz="3600" b="1" kern="1200">
                            <a:solidFill>
                              <a:srgbClr val="000000"/>
                            </a:solidFill>
                            <a:latin typeface="Cambria Math"/>
                            <a:ea typeface="+mn-ea"/>
                            <a:cs typeface="Nikosh" pitchFamily="2" charset="0"/>
                          </a:rPr>
                          <m:t>𝟏</m:t>
                        </m:r>
                      </m:num>
                      <m:den>
                        <m:r>
                          <a:rPr lang="en-US" sz="3600" b="1" i="0" kern="1200">
                            <a:solidFill>
                              <a:srgbClr val="000000"/>
                            </a:solidFill>
                            <a:latin typeface="Cambria Math"/>
                            <a:ea typeface="+mn-ea"/>
                            <a:cs typeface="Nikosh" pitchFamily="2" charset="0"/>
                          </a:rPr>
                          <m:t>𝐔</m:t>
                        </m:r>
                      </m:den>
                    </m:f>
                  </m:oMath>
                </a14:m>
                <a:r>
                  <a:rPr lang="en-US" sz="3600" b="1" i="0" kern="1200" dirty="0">
                    <a:solidFill>
                      <a:srgbClr val="000000"/>
                    </a:solidFill>
                    <a:latin typeface="Nikosh" pitchFamily="2" charset="0"/>
                    <a:ea typeface="+mn-ea"/>
                    <a:cs typeface="Nikosh" pitchFamily="2" charset="0"/>
                  </a:rPr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600" b="1" i="1" kern="120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  <a:cs typeface="Nikosh" pitchFamily="2" charset="0"/>
                          </a:rPr>
                        </m:ctrlPr>
                      </m:fPr>
                      <m:num>
                        <m:r>
                          <a:rPr lang="en-US" sz="3600" b="1" kern="1200">
                            <a:solidFill>
                              <a:srgbClr val="000000"/>
                            </a:solidFill>
                            <a:latin typeface="Cambria Math"/>
                            <a:ea typeface="+mn-ea"/>
                            <a:cs typeface="Nikosh" pitchFamily="2" charset="0"/>
                          </a:rPr>
                          <m:t>𝟏</m:t>
                        </m:r>
                      </m:num>
                      <m:den>
                        <m:r>
                          <a:rPr lang="en-US" sz="3600" b="1" kern="1200">
                            <a:solidFill>
                              <a:srgbClr val="000000"/>
                            </a:solidFill>
                            <a:latin typeface="Cambria Math"/>
                            <a:ea typeface="+mn-ea"/>
                            <a:cs typeface="Nikosh" pitchFamily="2" charset="0"/>
                          </a:rPr>
                          <m:t>𝟐𝟑</m:t>
                        </m:r>
                      </m:den>
                    </m:f>
                  </m:oMath>
                </a14:m>
                <a:r>
                  <a:rPr lang="en-US" sz="3600" b="1" i="0" kern="1200" dirty="0">
                    <a:solidFill>
                      <a:srgbClr val="000000"/>
                    </a:solidFill>
                    <a:latin typeface="Nikosh" pitchFamily="2" charset="0"/>
                    <a:ea typeface="+mn-ea"/>
                    <a:cs typeface="Nikosh" pitchFamily="2" charset="0"/>
                  </a:rPr>
                  <a:t> +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600" b="1" i="1" kern="120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  <a:cs typeface="Nikosh" pitchFamily="2" charset="0"/>
                          </a:rPr>
                        </m:ctrlPr>
                      </m:fPr>
                      <m:num>
                        <m:r>
                          <a:rPr lang="en-US" sz="3600" b="1" kern="1200">
                            <a:solidFill>
                              <a:srgbClr val="000000"/>
                            </a:solidFill>
                            <a:latin typeface="Cambria Math"/>
                            <a:ea typeface="+mn-ea"/>
                            <a:cs typeface="Nikosh" pitchFamily="2" charset="0"/>
                          </a:rPr>
                          <m:t>𝟎</m:t>
                        </m:r>
                        <m:r>
                          <a:rPr lang="en-US" sz="3600" b="1" kern="1200">
                            <a:solidFill>
                              <a:srgbClr val="000000"/>
                            </a:solidFill>
                            <a:latin typeface="Cambria Math"/>
                            <a:ea typeface="+mn-ea"/>
                            <a:cs typeface="Nikosh" pitchFamily="2" charset="0"/>
                          </a:rPr>
                          <m:t>.</m:t>
                        </m:r>
                        <m:r>
                          <a:rPr lang="en-US" sz="3600" b="1" kern="1200">
                            <a:solidFill>
                              <a:srgbClr val="000000"/>
                            </a:solidFill>
                            <a:latin typeface="Cambria Math"/>
                            <a:ea typeface="+mn-ea"/>
                            <a:cs typeface="Nikosh" pitchFamily="2" charset="0"/>
                          </a:rPr>
                          <m:t>𝟐</m:t>
                        </m:r>
                      </m:num>
                      <m:den>
                        <m:r>
                          <a:rPr lang="en-US" sz="3600" b="1" kern="1200">
                            <a:solidFill>
                              <a:srgbClr val="000000"/>
                            </a:solidFill>
                            <a:latin typeface="Cambria Math"/>
                            <a:ea typeface="+mn-ea"/>
                            <a:cs typeface="Nikosh" pitchFamily="2" charset="0"/>
                          </a:rPr>
                          <m:t>𝟗</m:t>
                        </m:r>
                      </m:den>
                    </m:f>
                    <m:r>
                      <a:rPr lang="en-US" sz="3600" b="1" kern="1200">
                        <a:solidFill>
                          <a:srgbClr val="000000"/>
                        </a:solidFill>
                        <a:latin typeface="Cambria Math"/>
                        <a:ea typeface="+mn-ea"/>
                        <a:cs typeface="Nikosh" pitchFamily="2" charset="0"/>
                      </a:rPr>
                      <m:t>+</m:t>
                    </m:r>
                  </m:oMath>
                </a14:m>
                <a:r>
                  <a:rPr lang="en-US" sz="3600" b="1" i="0" kern="1200" dirty="0">
                    <a:solidFill>
                      <a:srgbClr val="000000"/>
                    </a:solidFill>
                    <a:latin typeface="Nikosh" pitchFamily="2" charset="0"/>
                    <a:ea typeface="+mn-ea"/>
                    <a:cs typeface="Nikosh" pitchFamily="2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600" b="1" i="1" kern="1200" dirty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  <a:cs typeface="Nikosh" pitchFamily="2" charset="0"/>
                          </a:rPr>
                        </m:ctrlPr>
                      </m:fPr>
                      <m:num>
                        <m:r>
                          <a:rPr lang="en-US" sz="3600" b="1" kern="1200" dirty="0">
                            <a:solidFill>
                              <a:srgbClr val="000000"/>
                            </a:solidFill>
                            <a:latin typeface="Cambria Math"/>
                            <a:ea typeface="+mn-ea"/>
                            <a:cs typeface="Nikosh" pitchFamily="2" charset="0"/>
                          </a:rPr>
                          <m:t>𝟎</m:t>
                        </m:r>
                        <m:r>
                          <a:rPr lang="en-US" sz="3600" b="1" kern="1200" dirty="0">
                            <a:solidFill>
                              <a:srgbClr val="000000"/>
                            </a:solidFill>
                            <a:latin typeface="Cambria Math"/>
                            <a:ea typeface="+mn-ea"/>
                            <a:cs typeface="Nikosh" pitchFamily="2" charset="0"/>
                          </a:rPr>
                          <m:t>.</m:t>
                        </m:r>
                        <m:r>
                          <a:rPr lang="en-US" sz="3600" b="1" kern="1200" dirty="0">
                            <a:solidFill>
                              <a:srgbClr val="000000"/>
                            </a:solidFill>
                            <a:latin typeface="Cambria Math"/>
                            <a:ea typeface="+mn-ea"/>
                            <a:cs typeface="Nikosh" pitchFamily="2" charset="0"/>
                          </a:rPr>
                          <m:t>𝟎𝟒</m:t>
                        </m:r>
                      </m:num>
                      <m:den>
                        <m:r>
                          <a:rPr lang="en-US" sz="3600" b="1" kern="1200" dirty="0">
                            <a:solidFill>
                              <a:srgbClr val="000000"/>
                            </a:solidFill>
                            <a:latin typeface="Cambria Math"/>
                            <a:ea typeface="+mn-ea"/>
                            <a:cs typeface="Nikosh" pitchFamily="2" charset="0"/>
                          </a:rPr>
                          <m:t>𝟎</m:t>
                        </m:r>
                        <m:r>
                          <a:rPr lang="en-US" sz="3600" b="1" kern="1200" dirty="0">
                            <a:solidFill>
                              <a:srgbClr val="000000"/>
                            </a:solidFill>
                            <a:latin typeface="Cambria Math"/>
                            <a:ea typeface="+mn-ea"/>
                            <a:cs typeface="Nikosh" pitchFamily="2" charset="0"/>
                          </a:rPr>
                          <m:t>.</m:t>
                        </m:r>
                        <m:r>
                          <a:rPr lang="en-US" sz="3600" b="1" kern="1200" dirty="0">
                            <a:solidFill>
                              <a:srgbClr val="000000"/>
                            </a:solidFill>
                            <a:latin typeface="Cambria Math"/>
                            <a:ea typeface="+mn-ea"/>
                            <a:cs typeface="Nikosh" pitchFamily="2" charset="0"/>
                          </a:rPr>
                          <m:t>𝟏𝟓𝟒</m:t>
                        </m:r>
                      </m:den>
                    </m:f>
                  </m:oMath>
                </a14:m>
                <a:r>
                  <a:rPr lang="en-US" sz="3600" b="1" i="0" kern="1200" dirty="0">
                    <a:solidFill>
                      <a:srgbClr val="000000"/>
                    </a:solidFill>
                    <a:latin typeface="Nikosh" pitchFamily="2" charset="0"/>
                    <a:ea typeface="+mn-ea"/>
                    <a:cs typeface="Nikosh" pitchFamily="2" charset="0"/>
                  </a:rPr>
                  <a:t> +</a:t>
                </a:r>
                <a:r>
                  <a:rPr lang="en-US" sz="3600" b="1" i="0" kern="1200" dirty="0">
                    <a:solidFill>
                      <a:srgbClr val="000000"/>
                    </a:solidFill>
                    <a:latin typeface="Corbel"/>
                    <a:ea typeface="+mn-ea"/>
                    <a:cs typeface="Nikosh" pitchFamily="2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600" b="1" i="1" kern="1200" dirty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  <a:cs typeface="Nikosh" pitchFamily="2" charset="0"/>
                          </a:rPr>
                        </m:ctrlPr>
                      </m:fPr>
                      <m:num>
                        <m:r>
                          <a:rPr lang="en-US" sz="3600" b="1" kern="1200" dirty="0">
                            <a:solidFill>
                              <a:srgbClr val="000000"/>
                            </a:solidFill>
                            <a:latin typeface="Cambria Math"/>
                            <a:ea typeface="+mn-ea"/>
                            <a:cs typeface="Nikosh" pitchFamily="2" charset="0"/>
                          </a:rPr>
                          <m:t>𝟎</m:t>
                        </m:r>
                        <m:r>
                          <a:rPr lang="en-US" sz="3600" b="1" kern="1200" dirty="0">
                            <a:solidFill>
                              <a:srgbClr val="000000"/>
                            </a:solidFill>
                            <a:latin typeface="Cambria Math"/>
                            <a:ea typeface="+mn-ea"/>
                            <a:cs typeface="Nikosh" pitchFamily="2" charset="0"/>
                          </a:rPr>
                          <m:t>.</m:t>
                        </m:r>
                        <m:r>
                          <a:rPr lang="en-US" sz="3600" b="1" kern="1200" dirty="0">
                            <a:solidFill>
                              <a:srgbClr val="000000"/>
                            </a:solidFill>
                            <a:latin typeface="Cambria Math"/>
                            <a:ea typeface="+mn-ea"/>
                            <a:cs typeface="Nikosh" pitchFamily="2" charset="0"/>
                          </a:rPr>
                          <m:t>𝟎𝟏𝟐𝟓</m:t>
                        </m:r>
                      </m:num>
                      <m:den>
                        <m:r>
                          <a:rPr lang="en-US" sz="3600" b="1" kern="1200" dirty="0">
                            <a:solidFill>
                              <a:srgbClr val="000000"/>
                            </a:solidFill>
                            <a:latin typeface="Cambria Math"/>
                            <a:ea typeface="+mn-ea"/>
                            <a:cs typeface="Nikosh" pitchFamily="2" charset="0"/>
                          </a:rPr>
                          <m:t>𝟖</m:t>
                        </m:r>
                        <m:r>
                          <a:rPr lang="en-US" sz="3600" b="1" kern="1200" dirty="0">
                            <a:solidFill>
                              <a:srgbClr val="000000"/>
                            </a:solidFill>
                            <a:latin typeface="Cambria Math"/>
                            <a:ea typeface="+mn-ea"/>
                            <a:cs typeface="Nikosh" pitchFamily="2" charset="0"/>
                          </a:rPr>
                          <m:t>.</m:t>
                        </m:r>
                        <m:r>
                          <a:rPr lang="en-US" sz="3600" b="1" kern="1200" dirty="0">
                            <a:solidFill>
                              <a:srgbClr val="000000"/>
                            </a:solidFill>
                            <a:latin typeface="Cambria Math"/>
                            <a:ea typeface="+mn-ea"/>
                            <a:cs typeface="Nikosh" pitchFamily="2" charset="0"/>
                          </a:rPr>
                          <m:t>𝟔𝟓</m:t>
                        </m:r>
                      </m:den>
                    </m:f>
                  </m:oMath>
                </a14:m>
                <a:r>
                  <a:rPr lang="en-US" sz="3600" b="1" i="0" kern="1200" dirty="0">
                    <a:solidFill>
                      <a:srgbClr val="000000"/>
                    </a:solidFill>
                    <a:latin typeface="Nikosh" pitchFamily="2" charset="0"/>
                    <a:ea typeface="+mn-ea"/>
                    <a:cs typeface="Nikosh" pitchFamily="2" charset="0"/>
                  </a:rPr>
                  <a:t> +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600" b="1" i="1" kern="120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  <a:cs typeface="Nikosh" pitchFamily="2" charset="0"/>
                          </a:rPr>
                        </m:ctrlPr>
                      </m:fPr>
                      <m:num>
                        <m:r>
                          <a:rPr lang="en-US" sz="3600" b="1" kern="1200">
                            <a:solidFill>
                              <a:srgbClr val="000000"/>
                            </a:solidFill>
                            <a:latin typeface="Cambria Math"/>
                            <a:ea typeface="+mn-ea"/>
                            <a:cs typeface="Nikosh" pitchFamily="2" charset="0"/>
                          </a:rPr>
                          <m:t>𝟏</m:t>
                        </m:r>
                      </m:num>
                      <m:den>
                        <m:r>
                          <a:rPr lang="en-US" sz="3600" b="1" kern="1200">
                            <a:solidFill>
                              <a:srgbClr val="000000"/>
                            </a:solidFill>
                            <a:latin typeface="Cambria Math"/>
                            <a:ea typeface="+mn-ea"/>
                            <a:cs typeface="Nikosh" pitchFamily="2" charset="0"/>
                          </a:rPr>
                          <m:t>𝟕</m:t>
                        </m:r>
                      </m:den>
                    </m:f>
                  </m:oMath>
                </a14:m>
                <a:endParaRPr lang="en-US" sz="3600" b="1" i="0" kern="1200" dirty="0">
                  <a:solidFill>
                    <a:srgbClr val="000000"/>
                  </a:solidFill>
                  <a:latin typeface="Nikosh" pitchFamily="2" charset="0"/>
                  <a:ea typeface="+mn-ea"/>
                  <a:cs typeface="Nikosh" pitchFamily="2" charset="0"/>
                </a:endParaRPr>
              </a:p>
              <a:p>
                <a:pPr marL="0"/>
                <a:endParaRPr lang="en-US" sz="1200" i="0" dirty="0"/>
              </a:p>
              <a:p>
                <a:pPr marL="0"/>
                <a14:m>
                  <m:oMath xmlns:m="http://schemas.openxmlformats.org/officeDocument/2006/math">
                    <m:r>
                      <a:rPr lang="en-US" sz="3600" b="1" kern="120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∴</m:t>
                    </m:r>
                  </m:oMath>
                </a14:m>
                <a:r>
                  <a:rPr lang="en-US" sz="3600" b="1" i="0" kern="12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U-factor = </a:t>
                </a:r>
                <a:r>
                  <a:rPr lang="en-US" sz="3600" b="1" i="0" kern="1200" dirty="0">
                    <a:solidFill>
                      <a:srgbClr val="3004D2"/>
                    </a:solidFill>
                    <a:latin typeface="Nikosh" pitchFamily="2" charset="0"/>
                    <a:cs typeface="Nikosh" pitchFamily="2" charset="0"/>
                  </a:rPr>
                  <a:t>2.13</a:t>
                </a:r>
                <a:r>
                  <a:rPr lang="en-US" sz="3600" b="1" i="0" kern="12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36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W/m</a:t>
                </a:r>
                <a:r>
                  <a:rPr lang="en-US" sz="3600" b="1" i="0" baseline="300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2</a:t>
                </a:r>
                <a14:m>
                  <m:oMath xmlns:m="http://schemas.openxmlformats.org/officeDocument/2006/math">
                    <m:r>
                      <a:rPr lang="en-US" sz="3600" b="1" baseline="3000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°</m:t>
                    </m:r>
                  </m:oMath>
                </a14:m>
                <a:r>
                  <a:rPr lang="en-US" sz="36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K</a:t>
                </a:r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295400" y="590550"/>
                <a:ext cx="7152649" cy="3901476"/>
              </a:xfrm>
              <a:blipFill rotWithShape="1">
                <a:blip r:embed="rId2"/>
                <a:stretch>
                  <a:fillRect l="-2614" t="-1991" b="-6585"/>
                </a:stretch>
              </a:blipFill>
              <a:ln w="76200">
                <a:solidFill>
                  <a:srgbClr val="FF00FF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31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7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0DB46FFF-F0AF-4881-8E9E-FB271BA44D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8AC82A6-F25C-4EA8-A4EC-63323C55E979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71537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295400" y="590550"/>
                <a:ext cx="7152649" cy="3901476"/>
              </a:xfrm>
              <a:ln w="76200">
                <a:solidFill>
                  <a:srgbClr val="FF00FF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/>
              <a:lstStyle/>
              <a:p>
                <a:pPr marL="34290" lvl="0" indent="0" defTabSz="685800">
                  <a:lnSpc>
                    <a:spcPct val="90000"/>
                  </a:lnSpc>
                  <a:spcBef>
                    <a:spcPts val="1000"/>
                  </a:spcBef>
                  <a:buClr>
                    <a:srgbClr val="A6B727"/>
                  </a:buClr>
                  <a:buSzPct val="80000"/>
                </a:pPr>
                <a:endParaRPr lang="en-US" sz="3600" b="1" i="0" kern="1200" dirty="0">
                  <a:solidFill>
                    <a:srgbClr val="3004D2"/>
                  </a:solidFill>
                  <a:latin typeface="Nikosh" pitchFamily="2" charset="0"/>
                  <a:cs typeface="Nikosh" pitchFamily="2" charset="0"/>
                </a:endParaRPr>
              </a:p>
              <a:p>
                <a:pPr marL="34290" lvl="0" indent="0" defTabSz="685800">
                  <a:lnSpc>
                    <a:spcPct val="90000"/>
                  </a:lnSpc>
                  <a:spcBef>
                    <a:spcPts val="1000"/>
                  </a:spcBef>
                  <a:buClr>
                    <a:srgbClr val="A6B727"/>
                  </a:buClr>
                  <a:buSzPct val="80000"/>
                </a:pPr>
                <a:r>
                  <a:rPr lang="en-US" sz="3600" b="1" i="0" kern="1200" dirty="0" err="1">
                    <a:solidFill>
                      <a:srgbClr val="3004D2"/>
                    </a:solidFill>
                    <a:latin typeface="Nikosh" pitchFamily="2" charset="0"/>
                    <a:cs typeface="Nikosh" pitchFamily="2" charset="0"/>
                  </a:rPr>
                  <a:t>মেঝে</a:t>
                </a:r>
                <a:r>
                  <a:rPr lang="en-US" sz="3600" b="1" i="0" kern="1200" dirty="0">
                    <a:solidFill>
                      <a:srgbClr val="3004D2"/>
                    </a:solidFill>
                    <a:latin typeface="Nikosh" pitchFamily="2" charset="0"/>
                    <a:cs typeface="Nikosh" pitchFamily="2" charset="0"/>
                  </a:rPr>
                  <a:t>:</a:t>
                </a:r>
              </a:p>
              <a:p>
                <a:pPr marL="34290" lvl="0" indent="0" defTabSz="685800">
                  <a:lnSpc>
                    <a:spcPct val="90000"/>
                  </a:lnSpc>
                  <a:spcBef>
                    <a:spcPts val="1000"/>
                  </a:spcBef>
                  <a:buClr>
                    <a:srgbClr val="A6B727"/>
                  </a:buClr>
                  <a:buSzPct val="80000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sz="4000" b="1" i="1" kern="120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  <a:cs typeface="Nikosh" pitchFamily="2" charset="0"/>
                          </a:rPr>
                        </m:ctrlPr>
                      </m:fPr>
                      <m:num>
                        <m:r>
                          <a:rPr lang="en-US" sz="4000" b="1" kern="1200">
                            <a:solidFill>
                              <a:srgbClr val="000000"/>
                            </a:solidFill>
                            <a:latin typeface="Cambria Math"/>
                            <a:ea typeface="+mn-ea"/>
                            <a:cs typeface="Nikosh" pitchFamily="2" charset="0"/>
                          </a:rPr>
                          <m:t>𝟏</m:t>
                        </m:r>
                      </m:num>
                      <m:den>
                        <m:r>
                          <a:rPr lang="en-US" sz="4000" b="1" i="0" kern="1200">
                            <a:solidFill>
                              <a:srgbClr val="000000"/>
                            </a:solidFill>
                            <a:latin typeface="Cambria Math"/>
                            <a:ea typeface="+mn-ea"/>
                            <a:cs typeface="Nikosh" pitchFamily="2" charset="0"/>
                          </a:rPr>
                          <m:t>𝐔</m:t>
                        </m:r>
                      </m:den>
                    </m:f>
                  </m:oMath>
                </a14:m>
                <a:r>
                  <a:rPr lang="en-US" sz="4000" b="1" i="0" kern="12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4000" b="1" i="1" kern="120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  <a:cs typeface="Nikosh" pitchFamily="2" charset="0"/>
                          </a:rPr>
                        </m:ctrlPr>
                      </m:fPr>
                      <m:num>
                        <m:r>
                          <a:rPr lang="en-US" sz="4000" b="1" kern="1200">
                            <a:solidFill>
                              <a:srgbClr val="000000"/>
                            </a:solidFill>
                            <a:latin typeface="Cambria Math"/>
                            <a:ea typeface="+mn-ea"/>
                            <a:cs typeface="Nikosh" pitchFamily="2" charset="0"/>
                          </a:rPr>
                          <m:t>𝟏</m:t>
                        </m:r>
                      </m:num>
                      <m:den>
                        <m:r>
                          <a:rPr lang="en-US" sz="4000" b="1" kern="1200">
                            <a:solidFill>
                              <a:srgbClr val="000000"/>
                            </a:solidFill>
                            <a:latin typeface="Cambria Math"/>
                            <a:ea typeface="+mn-ea"/>
                            <a:cs typeface="Nikosh" pitchFamily="2" charset="0"/>
                          </a:rPr>
                          <m:t>𝟕</m:t>
                        </m:r>
                      </m:den>
                    </m:f>
                  </m:oMath>
                </a14:m>
                <a:r>
                  <a:rPr lang="en-US" sz="4000" b="1" i="0" kern="12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+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4000" b="1" i="1" kern="120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  <a:cs typeface="Nikosh" pitchFamily="2" charset="0"/>
                          </a:rPr>
                        </m:ctrlPr>
                      </m:fPr>
                      <m:num>
                        <m:r>
                          <a:rPr lang="en-US" sz="4000" b="1" kern="1200">
                            <a:solidFill>
                              <a:srgbClr val="000000"/>
                            </a:solidFill>
                            <a:latin typeface="Cambria Math"/>
                            <a:ea typeface="+mn-ea"/>
                            <a:cs typeface="Nikosh" pitchFamily="2" charset="0"/>
                          </a:rPr>
                          <m:t>𝟎</m:t>
                        </m:r>
                        <m:r>
                          <a:rPr lang="en-US" sz="4000" b="1" kern="1200">
                            <a:solidFill>
                              <a:srgbClr val="000000"/>
                            </a:solidFill>
                            <a:latin typeface="Cambria Math"/>
                            <a:ea typeface="+mn-ea"/>
                            <a:cs typeface="Nikosh" pitchFamily="2" charset="0"/>
                          </a:rPr>
                          <m:t>.</m:t>
                        </m:r>
                        <m:r>
                          <a:rPr lang="en-US" sz="4000" b="1" kern="1200">
                            <a:solidFill>
                              <a:srgbClr val="000000"/>
                            </a:solidFill>
                            <a:latin typeface="Cambria Math"/>
                            <a:ea typeface="+mn-ea"/>
                            <a:cs typeface="Nikosh" pitchFamily="2" charset="0"/>
                          </a:rPr>
                          <m:t>𝟐</m:t>
                        </m:r>
                      </m:num>
                      <m:den>
                        <m:r>
                          <a:rPr lang="en-US" sz="4000" b="1" kern="1200">
                            <a:solidFill>
                              <a:srgbClr val="000000"/>
                            </a:solidFill>
                            <a:latin typeface="Cambria Math"/>
                            <a:ea typeface="+mn-ea"/>
                            <a:cs typeface="Nikosh" pitchFamily="2" charset="0"/>
                          </a:rPr>
                          <m:t>𝟗</m:t>
                        </m:r>
                      </m:den>
                    </m:f>
                  </m:oMath>
                </a14:m>
                <a:endParaRPr lang="en-US" sz="3600" b="1" i="0" kern="1200" dirty="0">
                  <a:solidFill>
                    <a:srgbClr val="000000"/>
                  </a:solidFill>
                  <a:latin typeface="Nikosh" pitchFamily="2" charset="0"/>
                  <a:cs typeface="Nikosh" pitchFamily="2" charset="0"/>
                </a:endParaRPr>
              </a:p>
              <a:p>
                <a:pPr marL="34290" lvl="0" indent="0" defTabSz="685800">
                  <a:lnSpc>
                    <a:spcPct val="90000"/>
                  </a:lnSpc>
                  <a:spcBef>
                    <a:spcPts val="1000"/>
                  </a:spcBef>
                  <a:buClr>
                    <a:srgbClr val="A6B727"/>
                  </a:buClr>
                  <a:buSzPct val="80000"/>
                </a:pPr>
                <a:endParaRPr lang="en-US" sz="1100" b="1" i="0" kern="1200" dirty="0">
                  <a:solidFill>
                    <a:srgbClr val="000000"/>
                  </a:solidFill>
                  <a:latin typeface="Nikosh" pitchFamily="2" charset="0"/>
                  <a:cs typeface="Nikosh" pitchFamily="2" charset="0"/>
                </a:endParaRPr>
              </a:p>
              <a:p>
                <a:pPr marL="0" lvl="0" indent="0">
                  <a:buClr>
                    <a:srgbClr val="A6B727"/>
                  </a:buClr>
                </a:pPr>
                <a14:m>
                  <m:oMath xmlns:m="http://schemas.openxmlformats.org/officeDocument/2006/math">
                    <m:r>
                      <a:rPr lang="en-US" sz="3600" b="1" kern="120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∴</m:t>
                    </m:r>
                  </m:oMath>
                </a14:m>
                <a:r>
                  <a:rPr lang="en-US" sz="3600" b="1" i="0" kern="12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U-factor = </a:t>
                </a:r>
                <a:r>
                  <a:rPr lang="en-US" sz="3600" b="1" i="0" kern="1200" dirty="0">
                    <a:solidFill>
                      <a:srgbClr val="3004D2"/>
                    </a:solidFill>
                    <a:latin typeface="Nikosh" pitchFamily="2" charset="0"/>
                    <a:cs typeface="Nikosh" pitchFamily="2" charset="0"/>
                  </a:rPr>
                  <a:t>6.05</a:t>
                </a:r>
                <a:r>
                  <a:rPr lang="en-US" sz="3600" b="1" i="0" kern="12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36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W/m</a:t>
                </a:r>
                <a:r>
                  <a:rPr lang="en-US" sz="3600" b="1" i="0" baseline="300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2</a:t>
                </a:r>
                <a14:m>
                  <m:oMath xmlns:m="http://schemas.openxmlformats.org/officeDocument/2006/math">
                    <m:r>
                      <a:rPr lang="en-US" sz="3600" b="1" baseline="3000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°</m:t>
                    </m:r>
                  </m:oMath>
                </a14:m>
                <a:r>
                  <a:rPr lang="en-US" sz="36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K</a:t>
                </a:r>
              </a:p>
              <a:p>
                <a:pPr marL="0" lvl="0" indent="0">
                  <a:buClr>
                    <a:srgbClr val="A6B727"/>
                  </a:buClr>
                </a:pPr>
                <a:endParaRPr lang="en-US" sz="3600" b="1" i="0" dirty="0">
                  <a:solidFill>
                    <a:srgbClr val="000000"/>
                  </a:solidFill>
                  <a:latin typeface="Nikosh" pitchFamily="2" charset="0"/>
                  <a:cs typeface="Nikosh" pitchFamily="2" charset="0"/>
                </a:endParaRPr>
              </a:p>
              <a:p>
                <a:endParaRPr lang="en-US" i="0" dirty="0"/>
              </a:p>
            </p:txBody>
          </p:sp>
        </mc:Choice>
        <mc:Fallback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295400" y="590550"/>
                <a:ext cx="7152649" cy="3901476"/>
              </a:xfrm>
              <a:blipFill>
                <a:blip r:embed="rId2"/>
                <a:stretch>
                  <a:fillRect l="-1602"/>
                </a:stretch>
              </a:blipFill>
              <a:ln w="76200">
                <a:solidFill>
                  <a:srgbClr val="FF00FF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32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7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892D8230-9859-4DDD-B826-4410A17976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2450183-68DD-4000-9700-633B08D3F9F7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8207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250733" y="593180"/>
                <a:ext cx="7228850" cy="3898846"/>
              </a:xfrm>
              <a:ln w="76200">
                <a:solidFill>
                  <a:srgbClr val="0000FF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/>
              <a:lstStyle/>
              <a:p>
                <a:pPr marL="0" lvl="0"/>
                <a:r>
                  <a:rPr lang="en-US" sz="3600" b="1" i="0" dirty="0" err="1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আমরা</a:t>
                </a:r>
                <a:r>
                  <a:rPr lang="en-US" sz="3600" b="1" i="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3600" b="1" i="0" dirty="0" err="1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জানি</a:t>
                </a:r>
                <a:r>
                  <a:rPr lang="en-US" sz="3600" b="1" i="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, </a:t>
                </a:r>
              </a:p>
              <a:p>
                <a:pPr marL="34290" lvl="0" indent="0" defTabSz="685800">
                  <a:lnSpc>
                    <a:spcPct val="90000"/>
                  </a:lnSpc>
                  <a:spcBef>
                    <a:spcPts val="1800"/>
                  </a:spcBef>
                  <a:buClr>
                    <a:srgbClr val="A6B727"/>
                  </a:buClr>
                  <a:buSzPct val="80000"/>
                </a:pPr>
                <a:r>
                  <a:rPr lang="en-US" sz="4300" b="1" i="0" kern="120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শীতাতপ </a:t>
                </a:r>
                <a:r>
                  <a:rPr lang="en-US" sz="4300" b="1" i="0" kern="120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নিয়ন্ত্রিত</a:t>
                </a:r>
                <a:r>
                  <a:rPr lang="en-US" sz="4300" b="1" i="0" kern="120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300" b="1" i="0" kern="120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স্থানের</a:t>
                </a:r>
                <a:r>
                  <a:rPr lang="en-US" sz="4300" b="1" i="0" kern="120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300" b="1" i="0" kern="120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ক্ষেত্রফল</a:t>
                </a:r>
                <a:r>
                  <a:rPr lang="en-US" sz="4300" b="1" i="0" kern="120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ও </a:t>
                </a:r>
                <a:r>
                  <a:rPr lang="en-US" sz="4300" b="1" i="0" kern="120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আয়তন</a:t>
                </a:r>
                <a:r>
                  <a:rPr lang="en-US" sz="4300" b="1" i="0" kern="120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</a:p>
              <a:p>
                <a:pPr marL="34290" lvl="0" indent="0" defTabSz="685800">
                  <a:lnSpc>
                    <a:spcPct val="90000"/>
                  </a:lnSpc>
                  <a:spcBef>
                    <a:spcPts val="1800"/>
                  </a:spcBef>
                  <a:buClr>
                    <a:srgbClr val="A6B727"/>
                  </a:buClr>
                  <a:buSzPct val="80000"/>
                </a:pPr>
                <a:r>
                  <a:rPr lang="en-US" sz="4000" b="1" i="0" kern="120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ক্ষেত্রফল</a:t>
                </a:r>
                <a:r>
                  <a:rPr lang="en-US" sz="4000" b="1" i="0" kern="120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, </a:t>
                </a:r>
                <a:r>
                  <a:rPr lang="en-US" sz="4000" b="1" i="0" kern="1200" spc="-15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A</a:t>
                </a:r>
                <a:r>
                  <a:rPr lang="en-US" sz="4000" b="1" i="0" kern="120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= (27m </a:t>
                </a:r>
                <a14:m>
                  <m:oMath xmlns:m="http://schemas.openxmlformats.org/officeDocument/2006/math">
                    <m:r>
                      <a:rPr lang="en-US" sz="4000" b="1" kern="1200" spc="-15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×</m:t>
                    </m:r>
                  </m:oMath>
                </a14:m>
                <a:r>
                  <a:rPr lang="en-US" sz="4000" b="1" i="0" kern="120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17m) =</a:t>
                </a:r>
                <a:r>
                  <a:rPr lang="en-US" sz="4000" b="1" i="0" kern="1200" spc="-150" dirty="0">
                    <a:solidFill>
                      <a:srgbClr val="3004D2"/>
                    </a:solidFill>
                    <a:latin typeface="Nikosh" pitchFamily="2" charset="0"/>
                    <a:cs typeface="Nikosh" pitchFamily="2" charset="0"/>
                  </a:rPr>
                  <a:t>459</a:t>
                </a:r>
                <a:r>
                  <a:rPr lang="en-US" sz="4000" b="1" i="0" kern="120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m</a:t>
                </a:r>
                <a:r>
                  <a:rPr lang="en-US" sz="4000" b="1" i="0" kern="1200" spc="-150" baseline="300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2</a:t>
                </a:r>
              </a:p>
              <a:p>
                <a:pPr marL="34290" lvl="0" indent="0" defTabSz="685800">
                  <a:lnSpc>
                    <a:spcPct val="90000"/>
                  </a:lnSpc>
                  <a:spcBef>
                    <a:spcPts val="1800"/>
                  </a:spcBef>
                  <a:buClr>
                    <a:srgbClr val="A6B727"/>
                  </a:buClr>
                  <a:buSzPct val="80000"/>
                </a:pPr>
                <a:r>
                  <a:rPr lang="en-US" sz="3600" b="1" i="0" kern="120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আয়তন</a:t>
                </a:r>
                <a:r>
                  <a:rPr lang="en-US" sz="3600" b="1" i="0" kern="120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, </a:t>
                </a:r>
                <a:r>
                  <a:rPr lang="en-US" sz="3600" b="1" i="0" kern="1200" spc="-3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V</a:t>
                </a:r>
                <a:r>
                  <a:rPr lang="en-US" sz="3600" b="1" i="0" kern="120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= (27m </a:t>
                </a:r>
                <a14:m>
                  <m:oMath xmlns:m="http://schemas.openxmlformats.org/officeDocument/2006/math">
                    <m:r>
                      <a:rPr lang="en-US" sz="3600" b="1" kern="1200" spc="-30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×</m:t>
                    </m:r>
                  </m:oMath>
                </a14:m>
                <a:r>
                  <a:rPr lang="en-US" sz="3600" b="1" i="0" kern="120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17m </a:t>
                </a:r>
                <a14:m>
                  <m:oMath xmlns:m="http://schemas.openxmlformats.org/officeDocument/2006/math">
                    <m:r>
                      <a:rPr lang="en-US" sz="3600" b="1" kern="1200" spc="-30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×</m:t>
                    </m:r>
                  </m:oMath>
                </a14:m>
                <a:r>
                  <a:rPr lang="en-US" sz="3600" b="1" i="0" kern="120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4m)=</a:t>
                </a:r>
                <a:r>
                  <a:rPr lang="en-US" sz="3600" b="1" i="0" kern="1200" spc="-300" dirty="0">
                    <a:solidFill>
                      <a:srgbClr val="3004D2"/>
                    </a:solidFill>
                    <a:latin typeface="Nikosh" pitchFamily="2" charset="0"/>
                    <a:cs typeface="Nikosh" pitchFamily="2" charset="0"/>
                  </a:rPr>
                  <a:t>1,836 </a:t>
                </a:r>
                <a:r>
                  <a:rPr lang="en-US" sz="3600" b="1" i="0" kern="120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m</a:t>
                </a:r>
                <a:r>
                  <a:rPr lang="en-US" sz="3600" b="1" i="0" kern="1200" spc="-300" baseline="300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3</a:t>
                </a:r>
              </a:p>
              <a:p>
                <a:pPr marL="34290" lvl="0" indent="0" defTabSz="685800">
                  <a:lnSpc>
                    <a:spcPct val="90000"/>
                  </a:lnSpc>
                  <a:spcBef>
                    <a:spcPts val="1800"/>
                  </a:spcBef>
                  <a:buClr>
                    <a:srgbClr val="A6B727"/>
                  </a:buClr>
                  <a:buSzPct val="80000"/>
                </a:pPr>
                <a:r>
                  <a:rPr lang="en-US" sz="3400" b="1" i="0" kern="120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Table-</a:t>
                </a:r>
                <a:r>
                  <a:rPr lang="en-US" sz="3400" b="1" i="0" kern="1200" spc="-150" dirty="0">
                    <a:solidFill>
                      <a:srgbClr val="3004D2"/>
                    </a:solidFill>
                    <a:latin typeface="Nikosh" pitchFamily="2" charset="0"/>
                    <a:cs typeface="Nikosh" pitchFamily="2" charset="0"/>
                  </a:rPr>
                  <a:t>5.12</a:t>
                </a:r>
                <a:r>
                  <a:rPr lang="en-US" sz="3400" b="1" i="0" kern="120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[page-</a:t>
                </a:r>
                <a:r>
                  <a:rPr lang="en-US" sz="3400" b="1" i="0" kern="1200" spc="-15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141] </a:t>
                </a:r>
                <a:r>
                  <a:rPr lang="en-US" sz="3400" b="1" i="0" kern="120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থেকে</a:t>
                </a:r>
                <a:r>
                  <a:rPr lang="en-US" sz="3400" b="1" i="0" kern="120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3400" b="1" i="0" kern="120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ভেন্টিলেশন</a:t>
                </a:r>
                <a:r>
                  <a:rPr lang="en-US" sz="3400" b="1" i="0" kern="120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3400" b="1" i="0" kern="120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রেট</a:t>
                </a:r>
                <a:r>
                  <a:rPr lang="en-US" sz="3400" b="1" i="0" kern="120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,</a:t>
                </a:r>
              </a:p>
              <a:p>
                <a:pPr marL="0" lvl="0"/>
                <a:endParaRPr lang="en-US" sz="4000" b="1" i="0" spc="-300" dirty="0">
                  <a:solidFill>
                    <a:srgbClr val="000000"/>
                  </a:solidFill>
                  <a:latin typeface="Nikosh" pitchFamily="2" charset="0"/>
                  <a:cs typeface="Nikosh" pitchFamily="2" charset="0"/>
                </a:endParaRPr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250733" y="593180"/>
                <a:ext cx="7228850" cy="3898846"/>
              </a:xfrm>
              <a:blipFill rotWithShape="1">
                <a:blip r:embed="rId2"/>
                <a:stretch>
                  <a:fillRect l="-2419" t="-153" r="-4837" b="-15926"/>
                </a:stretch>
              </a:blipFill>
              <a:ln w="76200">
                <a:solidFill>
                  <a:srgbClr val="0000FF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33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7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F45DD160-4491-4E11-9B36-64FAEFC4B6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1566432-EA76-447D-A570-B1102AC667EF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8698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295400" y="590550"/>
                <a:ext cx="7152650" cy="3901476"/>
              </a:xfrm>
              <a:ln w="76200">
                <a:solidFill>
                  <a:srgbClr val="FF00FF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/>
              <a:lstStyle/>
              <a:p>
                <a:pPr marL="34290" lvl="0" indent="0" defTabSz="685800">
                  <a:lnSpc>
                    <a:spcPct val="90000"/>
                  </a:lnSpc>
                  <a:spcBef>
                    <a:spcPts val="1000"/>
                  </a:spcBef>
                  <a:buClr>
                    <a:srgbClr val="A6B727"/>
                  </a:buClr>
                  <a:buSzPct val="80000"/>
                </a:pPr>
                <a:r>
                  <a:rPr lang="en-US" sz="4000" b="1" i="0" kern="1200" dirty="0" err="1">
                    <a:solidFill>
                      <a:srgbClr val="000000"/>
                    </a:solidFill>
                    <a:latin typeface="Nikosh" pitchFamily="2" charset="0"/>
                    <a:ea typeface="+mn-ea"/>
                    <a:cs typeface="Nikosh" pitchFamily="2" charset="0"/>
                  </a:rPr>
                  <a:t>Q</a:t>
                </a:r>
                <a:r>
                  <a:rPr lang="en-US" sz="4000" b="1" i="0" kern="1200" baseline="-25000" dirty="0" err="1">
                    <a:solidFill>
                      <a:srgbClr val="000000"/>
                    </a:solidFill>
                    <a:latin typeface="Nikosh" pitchFamily="2" charset="0"/>
                    <a:ea typeface="+mn-ea"/>
                    <a:cs typeface="Nikosh" pitchFamily="2" charset="0"/>
                  </a:rPr>
                  <a:t>vo</a:t>
                </a:r>
                <a:r>
                  <a:rPr lang="en-US" sz="4000" b="1" i="0" kern="1200" dirty="0">
                    <a:solidFill>
                      <a:srgbClr val="000000"/>
                    </a:solidFill>
                    <a:latin typeface="Nikosh" pitchFamily="2" charset="0"/>
                    <a:ea typeface="+mn-ea"/>
                    <a:cs typeface="Nikosh" pitchFamily="2" charset="0"/>
                  </a:rPr>
                  <a:t> /Person = </a:t>
                </a:r>
                <a:r>
                  <a:rPr lang="en-US" sz="4000" b="1" i="0" kern="1200" dirty="0">
                    <a:solidFill>
                      <a:srgbClr val="3004D2"/>
                    </a:solidFill>
                    <a:latin typeface="Nikosh" pitchFamily="2" charset="0"/>
                    <a:ea typeface="+mn-ea"/>
                    <a:cs typeface="Nikosh" pitchFamily="2" charset="0"/>
                  </a:rPr>
                  <a:t>0.28 </a:t>
                </a:r>
                <a:r>
                  <a:rPr lang="en-US" sz="4000" b="1" i="0" kern="1200" dirty="0">
                    <a:solidFill>
                      <a:srgbClr val="000000"/>
                    </a:solidFill>
                    <a:latin typeface="Nikosh" pitchFamily="2" charset="0"/>
                    <a:ea typeface="+mn-ea"/>
                    <a:cs typeface="Nikosh" pitchFamily="2" charset="0"/>
                  </a:rPr>
                  <a:t>cm</a:t>
                </a:r>
              </a:p>
              <a:p>
                <a:pPr marL="34290" lvl="0" indent="0" defTabSz="685800">
                  <a:lnSpc>
                    <a:spcPct val="90000"/>
                  </a:lnSpc>
                  <a:spcBef>
                    <a:spcPts val="1000"/>
                  </a:spcBef>
                  <a:buClr>
                    <a:srgbClr val="A6B727"/>
                  </a:buClr>
                  <a:buSzPct val="80000"/>
                </a:pPr>
                <a14:m>
                  <m:oMath xmlns:m="http://schemas.openxmlformats.org/officeDocument/2006/math">
                    <m:r>
                      <a:rPr lang="en-US" sz="4000" b="1" kern="120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∴</m:t>
                    </m:r>
                  </m:oMath>
                </a14:m>
                <a:r>
                  <a:rPr lang="en-US" sz="4000" b="1" i="0" kern="1200" dirty="0">
                    <a:solidFill>
                      <a:srgbClr val="000000"/>
                    </a:solidFill>
                    <a:latin typeface="Nikosh" pitchFamily="2" charset="0"/>
                    <a:ea typeface="+mn-ea"/>
                    <a:cs typeface="Nikosh" pitchFamily="2" charset="0"/>
                  </a:rPr>
                  <a:t> </a:t>
                </a:r>
                <a:r>
                  <a:rPr lang="en-US" sz="4000" b="1" i="0" kern="1200" dirty="0" err="1">
                    <a:solidFill>
                      <a:srgbClr val="000000"/>
                    </a:solidFill>
                    <a:latin typeface="Nikosh" pitchFamily="2" charset="0"/>
                    <a:ea typeface="+mn-ea"/>
                    <a:cs typeface="Nikosh" pitchFamily="2" charset="0"/>
                  </a:rPr>
                  <a:t>Q</a:t>
                </a:r>
                <a:r>
                  <a:rPr lang="en-US" sz="4000" b="1" i="0" kern="1200" baseline="-25000" dirty="0" err="1">
                    <a:solidFill>
                      <a:srgbClr val="000000"/>
                    </a:solidFill>
                    <a:latin typeface="Nikosh" pitchFamily="2" charset="0"/>
                    <a:ea typeface="+mn-ea"/>
                    <a:cs typeface="Nikosh" pitchFamily="2" charset="0"/>
                  </a:rPr>
                  <a:t>vo</a:t>
                </a:r>
                <a:r>
                  <a:rPr lang="en-US" sz="4000" b="1" i="0" kern="1200" dirty="0">
                    <a:solidFill>
                      <a:srgbClr val="000000"/>
                    </a:solidFill>
                    <a:latin typeface="Nikosh" pitchFamily="2" charset="0"/>
                    <a:ea typeface="+mn-ea"/>
                    <a:cs typeface="Nikosh" pitchFamily="2" charset="0"/>
                  </a:rPr>
                  <a:t> = (0.28 </a:t>
                </a:r>
                <a14:m>
                  <m:oMath xmlns:m="http://schemas.openxmlformats.org/officeDocument/2006/math">
                    <m:r>
                      <a:rPr lang="en-US" sz="4000" b="1" kern="120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×</m:t>
                    </m:r>
                  </m:oMath>
                </a14:m>
                <a:r>
                  <a:rPr lang="en-US" sz="4000" b="1" i="0" kern="1200" baseline="-25000" dirty="0">
                    <a:solidFill>
                      <a:srgbClr val="000000"/>
                    </a:solidFill>
                    <a:latin typeface="Nikosh" pitchFamily="2" charset="0"/>
                    <a:ea typeface="+mn-ea"/>
                    <a:cs typeface="Nikosh" pitchFamily="2" charset="0"/>
                  </a:rPr>
                  <a:t> </a:t>
                </a:r>
                <a:r>
                  <a:rPr lang="en-US" sz="4000" b="1" i="0" kern="1200" dirty="0">
                    <a:solidFill>
                      <a:srgbClr val="000000"/>
                    </a:solidFill>
                    <a:latin typeface="Nikosh" pitchFamily="2" charset="0"/>
                    <a:ea typeface="+mn-ea"/>
                    <a:cs typeface="Nikosh" pitchFamily="2" charset="0"/>
                  </a:rPr>
                  <a:t>100) = </a:t>
                </a:r>
                <a:r>
                  <a:rPr lang="en-US" sz="4000" b="1" i="0" kern="1200" dirty="0">
                    <a:solidFill>
                      <a:srgbClr val="0000FF"/>
                    </a:solidFill>
                    <a:latin typeface="Nikosh" pitchFamily="2" charset="0"/>
                    <a:ea typeface="+mn-ea"/>
                    <a:cs typeface="Nikosh" pitchFamily="2" charset="0"/>
                  </a:rPr>
                  <a:t>28</a:t>
                </a:r>
                <a:r>
                  <a:rPr lang="en-US" sz="4000" b="1" i="0" kern="1200" dirty="0">
                    <a:solidFill>
                      <a:srgbClr val="000000"/>
                    </a:solidFill>
                    <a:latin typeface="Nikosh" pitchFamily="2" charset="0"/>
                    <a:ea typeface="+mn-ea"/>
                    <a:cs typeface="Nikosh" pitchFamily="2" charset="0"/>
                  </a:rPr>
                  <a:t>mm     </a:t>
                </a:r>
              </a:p>
              <a:p>
                <a:pPr marL="34290" lvl="0" indent="0" defTabSz="685800">
                  <a:lnSpc>
                    <a:spcPct val="90000"/>
                  </a:lnSpc>
                  <a:spcBef>
                    <a:spcPts val="1000"/>
                  </a:spcBef>
                  <a:buClr>
                    <a:srgbClr val="A6B727"/>
                  </a:buClr>
                  <a:buSzPct val="80000"/>
                </a:pPr>
                <a:r>
                  <a:rPr lang="en-US" sz="4000" b="1" i="0" kern="1200" dirty="0">
                    <a:solidFill>
                      <a:srgbClr val="000000"/>
                    </a:solidFill>
                    <a:latin typeface="Nikosh" pitchFamily="2" charset="0"/>
                    <a:ea typeface="+mn-ea"/>
                    <a:cs typeface="Nikosh" pitchFamily="2" charset="0"/>
                  </a:rPr>
                  <a:t>           =</a:t>
                </a:r>
                <a:r>
                  <a:rPr lang="en-US" sz="4000" b="1" i="0" kern="1200" dirty="0">
                    <a:solidFill>
                      <a:srgbClr val="FF0000"/>
                    </a:solidFill>
                    <a:latin typeface="Nikosh" pitchFamily="2" charset="0"/>
                    <a:ea typeface="+mn-ea"/>
                    <a:cs typeface="Nikosh" pitchFamily="2" charset="0"/>
                  </a:rPr>
                  <a:t>28</a:t>
                </a:r>
                <a:r>
                  <a:rPr lang="en-US" sz="4000" b="1" i="0" kern="1200" dirty="0">
                    <a:solidFill>
                      <a:srgbClr val="000000"/>
                    </a:solidFill>
                    <a:latin typeface="Nikosh" pitchFamily="2" charset="0"/>
                    <a:ea typeface="+mn-ea"/>
                    <a:cs typeface="Nikosh" pitchFamily="2" charset="0"/>
                  </a:rPr>
                  <a:t> m</a:t>
                </a:r>
                <a:r>
                  <a:rPr lang="en-US" sz="4000" b="1" i="0" kern="1200" baseline="30000" dirty="0">
                    <a:solidFill>
                      <a:srgbClr val="000000"/>
                    </a:solidFill>
                    <a:latin typeface="Nikosh" pitchFamily="2" charset="0"/>
                    <a:ea typeface="+mn-ea"/>
                    <a:cs typeface="Nikosh" pitchFamily="2" charset="0"/>
                  </a:rPr>
                  <a:t>3</a:t>
                </a:r>
                <a:r>
                  <a:rPr lang="en-US" sz="4000" b="1" i="0" kern="1200" dirty="0">
                    <a:solidFill>
                      <a:srgbClr val="000000"/>
                    </a:solidFill>
                    <a:latin typeface="Nikosh" pitchFamily="2" charset="0"/>
                    <a:ea typeface="+mn-ea"/>
                    <a:cs typeface="Nikosh" pitchFamily="2" charset="0"/>
                  </a:rPr>
                  <a:t>/mm</a:t>
                </a:r>
              </a:p>
              <a:p>
                <a:pPr marL="34290" lvl="0" indent="0" defTabSz="685800">
                  <a:lnSpc>
                    <a:spcPct val="90000"/>
                  </a:lnSpc>
                  <a:spcBef>
                    <a:spcPts val="1000"/>
                  </a:spcBef>
                  <a:buClr>
                    <a:srgbClr val="A6B727"/>
                  </a:buClr>
                  <a:buSzPct val="80000"/>
                </a:pPr>
                <a:r>
                  <a:rPr lang="en-US" sz="4400" b="1" i="0" kern="1200" spc="-150" dirty="0" err="1">
                    <a:solidFill>
                      <a:srgbClr val="FF0000"/>
                    </a:solidFill>
                    <a:latin typeface="Nikosh" pitchFamily="2" charset="0"/>
                    <a:ea typeface="+mn-ea"/>
                    <a:cs typeface="Nikosh" pitchFamily="2" charset="0"/>
                  </a:rPr>
                  <a:t>ভেন্টিলেশন</a:t>
                </a:r>
                <a:r>
                  <a:rPr lang="en-US" sz="4400" b="1" i="0" kern="1200" spc="-150" dirty="0">
                    <a:solidFill>
                      <a:srgbClr val="FF0000"/>
                    </a:solidFill>
                    <a:latin typeface="Nikosh" pitchFamily="2" charset="0"/>
                    <a:ea typeface="+mn-ea"/>
                    <a:cs typeface="Nikosh" pitchFamily="2" charset="0"/>
                  </a:rPr>
                  <a:t>  </a:t>
                </a:r>
                <a:r>
                  <a:rPr lang="en-US" sz="4400" b="1" i="0" kern="1200" spc="-150" dirty="0" err="1">
                    <a:solidFill>
                      <a:srgbClr val="FF0000"/>
                    </a:solidFill>
                    <a:latin typeface="Nikosh" pitchFamily="2" charset="0"/>
                    <a:ea typeface="+mn-ea"/>
                    <a:cs typeface="Nikosh" pitchFamily="2" charset="0"/>
                  </a:rPr>
                  <a:t>এয়ারের</a:t>
                </a:r>
                <a:r>
                  <a:rPr lang="en-US" sz="4400" b="1" i="0" kern="1200" spc="-150" dirty="0">
                    <a:solidFill>
                      <a:srgbClr val="FF0000"/>
                    </a:solidFill>
                    <a:latin typeface="Nikosh" pitchFamily="2" charset="0"/>
                    <a:ea typeface="+mn-ea"/>
                    <a:cs typeface="Nikosh" pitchFamily="2" charset="0"/>
                  </a:rPr>
                  <a:t>  </a:t>
                </a:r>
                <a:r>
                  <a:rPr lang="en-US" sz="4400" b="1" i="0" kern="1200" spc="-150" dirty="0" err="1">
                    <a:solidFill>
                      <a:srgbClr val="FF0000"/>
                    </a:solidFill>
                    <a:latin typeface="Nikosh" pitchFamily="2" charset="0"/>
                    <a:ea typeface="+mn-ea"/>
                    <a:cs typeface="Nikosh" pitchFamily="2" charset="0"/>
                  </a:rPr>
                  <a:t>এয়ার</a:t>
                </a:r>
                <a:r>
                  <a:rPr lang="en-US" sz="4400" b="1" i="0" kern="1200" spc="-150" dirty="0">
                    <a:solidFill>
                      <a:srgbClr val="FF0000"/>
                    </a:solidFill>
                    <a:latin typeface="Nikosh" pitchFamily="2" charset="0"/>
                    <a:ea typeface="+mn-ea"/>
                    <a:cs typeface="Nikosh" pitchFamily="2" charset="0"/>
                  </a:rPr>
                  <a:t> </a:t>
                </a:r>
                <a:r>
                  <a:rPr lang="en-US" sz="4400" b="1" i="0" kern="1200" spc="-150" dirty="0" err="1">
                    <a:solidFill>
                      <a:srgbClr val="FF0000"/>
                    </a:solidFill>
                    <a:latin typeface="Nikosh" pitchFamily="2" charset="0"/>
                    <a:ea typeface="+mn-ea"/>
                    <a:cs typeface="Nikosh" pitchFamily="2" charset="0"/>
                  </a:rPr>
                  <a:t>চেঞ্জের</a:t>
                </a:r>
                <a:r>
                  <a:rPr lang="en-US" sz="4400" b="1" i="0" kern="1200" spc="-150" dirty="0">
                    <a:solidFill>
                      <a:srgbClr val="FF0000"/>
                    </a:solidFill>
                    <a:latin typeface="Nikosh" pitchFamily="2" charset="0"/>
                    <a:ea typeface="+mn-ea"/>
                    <a:cs typeface="Nikosh" pitchFamily="2" charset="0"/>
                  </a:rPr>
                  <a:t> </a:t>
                </a:r>
                <a:r>
                  <a:rPr lang="en-US" sz="4400" b="1" i="0" kern="1200" spc="-150" dirty="0" err="1">
                    <a:solidFill>
                      <a:srgbClr val="FF0000"/>
                    </a:solidFill>
                    <a:latin typeface="Nikosh" pitchFamily="2" charset="0"/>
                    <a:ea typeface="+mn-ea"/>
                    <a:cs typeface="Nikosh" pitchFamily="2" charset="0"/>
                  </a:rPr>
                  <a:t>সংখ্যা</a:t>
                </a:r>
                <a:r>
                  <a:rPr lang="en-US" sz="4400" b="1" i="0" kern="1200" spc="-150" dirty="0">
                    <a:solidFill>
                      <a:srgbClr val="FF0000"/>
                    </a:solidFill>
                    <a:latin typeface="Nikosh" pitchFamily="2" charset="0"/>
                    <a:ea typeface="+mn-ea"/>
                    <a:cs typeface="Nikosh" pitchFamily="2" charset="0"/>
                  </a:rPr>
                  <a:t>,</a:t>
                </a:r>
              </a:p>
              <a:p>
                <a:pPr marL="34290" lvl="0" indent="0" defTabSz="685800">
                  <a:lnSpc>
                    <a:spcPct val="90000"/>
                  </a:lnSpc>
                  <a:spcBef>
                    <a:spcPts val="1000"/>
                  </a:spcBef>
                  <a:buClr>
                    <a:srgbClr val="A6B727"/>
                  </a:buClr>
                  <a:buSzPct val="80000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sz="4000" b="1" i="1" kern="1200" spc="-15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  <a:cs typeface="Nikosh" pitchFamily="2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 sz="4000" b="1" i="0" kern="1200" spc="-150">
                            <a:solidFill>
                              <a:srgbClr val="000000"/>
                            </a:solidFill>
                            <a:latin typeface="Cambria Math"/>
                            <a:ea typeface="+mn-ea"/>
                            <a:cs typeface="Nikosh" pitchFamily="2" charset="0"/>
                          </a:rPr>
                          <m:t>V</m:t>
                        </m:r>
                        <m:r>
                          <m:rPr>
                            <m:nor/>
                          </m:rPr>
                          <a:rPr lang="en-US" sz="4000" b="1" i="0" kern="1200" spc="-150" baseline="-25000" dirty="0">
                            <a:solidFill>
                              <a:srgbClr val="000000"/>
                            </a:solidFill>
                            <a:latin typeface="Nikosh" pitchFamily="2" charset="0"/>
                            <a:ea typeface="+mn-ea"/>
                            <a:cs typeface="Nikosh" pitchFamily="2" charset="0"/>
                          </a:rPr>
                          <m:t>vo</m:t>
                        </m:r>
                      </m:num>
                      <m:den>
                        <m:r>
                          <m:rPr>
                            <m:nor/>
                          </m:rPr>
                          <a:rPr lang="en-US" sz="4000" b="1" i="0" kern="1200" spc="-150">
                            <a:solidFill>
                              <a:srgbClr val="000000"/>
                            </a:solidFill>
                            <a:latin typeface="Cambria Math"/>
                            <a:ea typeface="+mn-ea"/>
                            <a:cs typeface="Nikosh" pitchFamily="2" charset="0"/>
                          </a:rPr>
                          <m:t>V</m:t>
                        </m:r>
                      </m:den>
                    </m:f>
                  </m:oMath>
                </a14:m>
                <a:r>
                  <a:rPr lang="en-US" sz="4000" b="1" i="0" kern="1200" spc="-150" dirty="0">
                    <a:solidFill>
                      <a:srgbClr val="000000"/>
                    </a:solidFill>
                    <a:latin typeface="Nikosh" pitchFamily="2" charset="0"/>
                    <a:ea typeface="+mn-ea"/>
                    <a:cs typeface="Nikosh" pitchFamily="2" charset="0"/>
                  </a:rPr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4000" b="1" i="1" kern="1200" spc="-15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  <a:cs typeface="Nikosh" pitchFamily="2" charset="0"/>
                          </a:rPr>
                        </m:ctrlPr>
                      </m:fPr>
                      <m:num>
                        <m:r>
                          <a:rPr lang="en-US" sz="4000" b="1" kern="1200" spc="-150">
                            <a:solidFill>
                              <a:srgbClr val="000000"/>
                            </a:solidFill>
                            <a:latin typeface="Cambria Math"/>
                            <a:ea typeface="+mn-ea"/>
                            <a:cs typeface="Nikosh" pitchFamily="2" charset="0"/>
                          </a:rPr>
                          <m:t>𝟐𝟖</m:t>
                        </m:r>
                        <m:r>
                          <a:rPr lang="en-US" sz="4000" b="1" kern="1200" spc="-150">
                            <a:solidFill>
                              <a:srgbClr val="000000"/>
                            </a:solidFill>
                            <a:latin typeface="Cambria Math"/>
                            <a:ea typeface="+mn-ea"/>
                            <a:cs typeface="Nikosh" pitchFamily="2" charset="0"/>
                          </a:rPr>
                          <m:t> ×</m:t>
                        </m:r>
                        <m:r>
                          <a:rPr lang="en-US" sz="4000" b="1" kern="1200" spc="-150">
                            <a:solidFill>
                              <a:srgbClr val="000000"/>
                            </a:solidFill>
                            <a:latin typeface="Cambria Math"/>
                            <a:ea typeface="Cambria Math"/>
                            <a:cs typeface="Nikosh" pitchFamily="2" charset="0"/>
                          </a:rPr>
                          <m:t>𝟔𝟎</m:t>
                        </m:r>
                      </m:num>
                      <m:den>
                        <m:r>
                          <a:rPr lang="en-US" sz="4000" b="1" kern="1200" spc="-150">
                            <a:solidFill>
                              <a:srgbClr val="000000"/>
                            </a:solidFill>
                            <a:latin typeface="Cambria Math"/>
                            <a:ea typeface="+mn-ea"/>
                            <a:cs typeface="Nikosh" pitchFamily="2" charset="0"/>
                          </a:rPr>
                          <m:t>𝟏𝟖𝟑𝟔</m:t>
                        </m:r>
                      </m:den>
                    </m:f>
                  </m:oMath>
                </a14:m>
                <a:r>
                  <a:rPr lang="en-US" sz="4000" b="1" i="0" kern="1200" spc="-150" dirty="0">
                    <a:solidFill>
                      <a:srgbClr val="000000"/>
                    </a:solidFill>
                    <a:latin typeface="Nikosh" pitchFamily="2" charset="0"/>
                    <a:ea typeface="+mn-ea"/>
                    <a:cs typeface="Nikosh" pitchFamily="2" charset="0"/>
                  </a:rPr>
                  <a:t> = 0.9 </a:t>
                </a:r>
                <a14:m>
                  <m:oMath xmlns:m="http://schemas.openxmlformats.org/officeDocument/2006/math">
                    <m:r>
                      <a:rPr lang="en-US" sz="4000" b="1" kern="1200" spc="-15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&gt;</m:t>
                    </m:r>
                  </m:oMath>
                </a14:m>
                <a:r>
                  <a:rPr lang="en-US" sz="4000" b="1" i="0" kern="1200" spc="-150" dirty="0">
                    <a:solidFill>
                      <a:srgbClr val="000000"/>
                    </a:solidFill>
                    <a:latin typeface="Nikosh" pitchFamily="2" charset="0"/>
                    <a:ea typeface="+mn-ea"/>
                    <a:cs typeface="Nikosh" pitchFamily="2" charset="0"/>
                  </a:rPr>
                  <a:t> 0.5</a:t>
                </a:r>
              </a:p>
              <a:p>
                <a:endParaRPr lang="en-US" i="0" dirty="0"/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295400" y="590550"/>
                <a:ext cx="7152650" cy="3901476"/>
              </a:xfrm>
              <a:blipFill rotWithShape="1">
                <a:blip r:embed="rId2"/>
                <a:stretch>
                  <a:fillRect l="-2445" r="-10793" b="-8116"/>
                </a:stretch>
              </a:blipFill>
              <a:ln w="76200">
                <a:solidFill>
                  <a:srgbClr val="FF00FF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34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7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3F49E4F6-3813-4A36-AF93-AF37FF634E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E262716-6BE1-43B9-AAF6-91CCD6EB0BDA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08951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5400" y="590550"/>
            <a:ext cx="7152649" cy="3901476"/>
          </a:xfrm>
          <a:ln w="76200">
            <a:solidFill>
              <a:srgbClr val="FF00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34290" lvl="0" indent="0" defTabSz="685800">
              <a:lnSpc>
                <a:spcPct val="90000"/>
              </a:lnSpc>
              <a:spcBef>
                <a:spcPts val="1000"/>
              </a:spcBef>
              <a:buClr>
                <a:srgbClr val="A6B727"/>
              </a:buClr>
              <a:buSzPct val="80000"/>
            </a:pPr>
            <a:r>
              <a:rPr lang="en-US" sz="4400" b="1" i="0" kern="120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সুতরাং</a:t>
            </a:r>
            <a:r>
              <a:rPr lang="en-US" sz="4400" b="1" i="0" kern="120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400" b="1" i="0" kern="120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এক্ষেত্রে</a:t>
            </a:r>
            <a:r>
              <a:rPr lang="en-US" sz="4400" b="1" i="0" kern="120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400" b="1" i="0" kern="120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দেখা</a:t>
            </a:r>
            <a:r>
              <a:rPr lang="en-US" sz="4400" b="1" i="0" kern="120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400" b="1" i="0" kern="120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যায়</a:t>
            </a:r>
            <a:r>
              <a:rPr lang="en-US" sz="4400" b="1" i="0" kern="120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400" b="1" i="0" kern="120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যে</a:t>
            </a:r>
            <a:r>
              <a:rPr lang="en-US" sz="4400" b="1" i="0" kern="120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4400" b="1" i="0" kern="120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ইনফিলট্রেশন</a:t>
            </a:r>
            <a:endParaRPr lang="en-US" sz="4400" b="1" i="0" kern="1200" spc="-15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pPr marL="34290" lvl="0" indent="0" defTabSz="685800">
              <a:lnSpc>
                <a:spcPct val="90000"/>
              </a:lnSpc>
              <a:spcBef>
                <a:spcPts val="1000"/>
              </a:spcBef>
              <a:buClr>
                <a:srgbClr val="A6B727"/>
              </a:buClr>
              <a:buSzPct val="80000"/>
            </a:pPr>
            <a:r>
              <a:rPr lang="en-US" sz="4000" b="1" i="0" kern="120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বিবেচনা</a:t>
            </a:r>
            <a:r>
              <a:rPr lang="en-US" sz="4000" b="1" i="0" kern="120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i="0" kern="120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করেও</a:t>
            </a:r>
            <a:r>
              <a:rPr lang="en-US" sz="4000" b="1" i="0" kern="120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i="0" kern="120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ভেন্টিলেশনের</a:t>
            </a:r>
            <a:r>
              <a:rPr lang="en-US" sz="4000" b="1" i="0" kern="120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i="0" kern="120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মান</a:t>
            </a:r>
            <a:r>
              <a:rPr lang="en-US" sz="4000" b="1" i="0" kern="120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i="0" kern="120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সন্তোষজনক</a:t>
            </a:r>
            <a:endParaRPr lang="en-US" sz="4000" b="1" i="0" kern="1200" spc="-15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pPr marL="34290" lvl="0" indent="0" defTabSz="685800">
              <a:lnSpc>
                <a:spcPct val="90000"/>
              </a:lnSpc>
              <a:spcBef>
                <a:spcPts val="1000"/>
              </a:spcBef>
              <a:buClr>
                <a:srgbClr val="A6B727"/>
              </a:buClr>
              <a:buSzPct val="80000"/>
            </a:pPr>
            <a:r>
              <a:rPr lang="en-US" sz="4400" b="1" i="0" kern="120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দেওয়ালের</a:t>
            </a:r>
            <a:r>
              <a:rPr lang="en-US" sz="4400" b="1" i="0" kern="120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400" b="1" i="0" kern="120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ভর</a:t>
            </a:r>
            <a:r>
              <a:rPr lang="en-US" sz="4400" b="1" i="0" kern="120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400" b="1" i="0" kern="120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টেবিল</a:t>
            </a:r>
            <a:r>
              <a:rPr lang="en-US" sz="4400" b="1" i="0" kern="120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5.13  </a:t>
            </a:r>
            <a:r>
              <a:rPr lang="en-US" sz="4400" b="1" i="0" kern="120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পৃষ্টাঃ</a:t>
            </a:r>
            <a:r>
              <a:rPr lang="en-US" sz="4400" b="1" i="0" kern="120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146</a:t>
            </a:r>
          </a:p>
          <a:p>
            <a:pPr marL="34290" lvl="0" indent="0" defTabSz="685800">
              <a:lnSpc>
                <a:spcPct val="90000"/>
              </a:lnSpc>
              <a:spcBef>
                <a:spcPts val="1000"/>
              </a:spcBef>
              <a:buClr>
                <a:srgbClr val="A6B727"/>
              </a:buClr>
              <a:buSzPct val="80000"/>
            </a:pPr>
            <a:r>
              <a:rPr lang="en-US" sz="4400" b="1" i="0" kern="120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থেকে</a:t>
            </a:r>
            <a:r>
              <a:rPr lang="en-US" sz="4400" b="1" i="0" kern="120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400" b="1" i="0" kern="120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ঘনত্ব</a:t>
            </a:r>
            <a:r>
              <a:rPr lang="en-US" sz="4400" b="1" i="0" kern="120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400" b="1" i="0" kern="120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নিয়ে</a:t>
            </a:r>
            <a:r>
              <a:rPr lang="en-US" sz="4400" b="1" i="0" kern="120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(</a:t>
            </a:r>
            <a:r>
              <a:rPr lang="en-US" sz="4400" b="1" i="0" kern="120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হ্যান্ড</a:t>
            </a:r>
            <a:r>
              <a:rPr lang="en-US" sz="4400" b="1" i="0" kern="120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400" b="1" i="0" kern="120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নোট</a:t>
            </a:r>
            <a:r>
              <a:rPr lang="en-US" sz="4400" b="1" i="0" kern="120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400" b="1" i="0" kern="120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কু.অ্যা.হি,লো</a:t>
            </a:r>
            <a:r>
              <a:rPr lang="en-US" sz="4400" b="1" i="0" kern="120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marL="34290" lvl="0" indent="0" defTabSz="685800">
              <a:lnSpc>
                <a:spcPct val="90000"/>
              </a:lnSpc>
              <a:spcBef>
                <a:spcPts val="1000"/>
              </a:spcBef>
              <a:buClr>
                <a:srgbClr val="A6B727"/>
              </a:buClr>
              <a:buSzPct val="80000"/>
            </a:pPr>
            <a:r>
              <a:rPr lang="en-US" sz="4900" b="1" i="0" kern="12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বাইরের</a:t>
            </a:r>
            <a:r>
              <a:rPr lang="en-US" sz="4900" b="1" i="0" kern="12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900" b="1" i="0" kern="12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দেওয়ালের</a:t>
            </a:r>
            <a:r>
              <a:rPr lang="en-US" sz="4900" b="1" i="0" kern="12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900" b="1" i="0" kern="12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ভর</a:t>
            </a:r>
            <a:r>
              <a:rPr lang="en-US" sz="4900" b="1" i="0" kern="12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900" b="1" i="0" kern="12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প্রতি</a:t>
            </a:r>
            <a:r>
              <a:rPr lang="en-US" sz="4900" b="1" i="0" kern="12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900" b="1" i="0" kern="12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মিটারে</a:t>
            </a:r>
            <a:r>
              <a:rPr lang="en-US" sz="4900" b="1" i="0" kern="12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</a:p>
          <a:p>
            <a:pPr marL="34290" lvl="0" indent="0" defTabSz="685800">
              <a:lnSpc>
                <a:spcPct val="90000"/>
              </a:lnSpc>
              <a:spcBef>
                <a:spcPts val="1000"/>
              </a:spcBef>
              <a:buClr>
                <a:srgbClr val="A6B727"/>
              </a:buClr>
              <a:buSzPct val="80000"/>
            </a:pPr>
            <a:endParaRPr lang="en-US" sz="4400" b="1" i="0" kern="1200" spc="-15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endParaRPr lang="en-US" i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35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7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2F6963CD-3AF8-4755-9692-5760C811E3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CB79A6D-885D-4265-92C1-E4C953529551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06456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219200" y="590550"/>
                <a:ext cx="7228849" cy="3901476"/>
              </a:xfrm>
              <a:ln w="76200">
                <a:solidFill>
                  <a:srgbClr val="FF00FF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/>
              <a:lstStyle/>
              <a:p>
                <a:pPr marL="0"/>
                <a:r>
                  <a:rPr lang="en-US" sz="33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=0.2</a:t>
                </a:r>
                <a14:m>
                  <m:oMath xmlns:m="http://schemas.openxmlformats.org/officeDocument/2006/math">
                    <m:r>
                      <a:rPr lang="en-US" sz="3300" b="1" i="1" spc="-300" smtClean="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×</m:t>
                    </m:r>
                    <m:r>
                      <a:rPr lang="en-US" sz="3300" b="1" i="1" spc="-300" smtClean="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𝟏𝟗𝟐𝟎</m:t>
                    </m:r>
                    <m:r>
                      <a:rPr lang="en-US" sz="3300" b="1" i="1" spc="-300" smtClean="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+</m:t>
                    </m:r>
                    <m:r>
                      <a:rPr lang="en-US" sz="3300" b="1" i="1" spc="-300" smtClean="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𝟎</m:t>
                    </m:r>
                    <m:r>
                      <a:rPr lang="en-US" sz="3300" b="1" i="1" spc="-300" smtClean="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.</m:t>
                    </m:r>
                    <m:r>
                      <a:rPr lang="en-US" sz="3300" b="1" i="1" spc="-300" smtClean="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𝟏</m:t>
                    </m:r>
                    <m:r>
                      <a:rPr lang="en-US" sz="3300" b="1" i="1" spc="-300" smtClean="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×</m:t>
                    </m:r>
                    <m:r>
                      <a:rPr lang="en-US" sz="3300" b="1" i="1" spc="-300" smtClean="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𝟐𝟎𝟎𝟎</m:t>
                    </m:r>
                    <m:r>
                      <a:rPr lang="en-US" sz="3300" b="1" i="1" spc="-300" smtClean="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+</m:t>
                    </m:r>
                    <m:r>
                      <a:rPr lang="en-US" sz="3300" b="1" i="1" spc="-300" smtClean="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𝟎</m:t>
                    </m:r>
                    <m:r>
                      <a:rPr lang="en-US" sz="3300" b="1" i="1" spc="-300" smtClean="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.</m:t>
                    </m:r>
                    <m:r>
                      <a:rPr lang="en-US" sz="3300" b="1" i="1" spc="-300" smtClean="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𝟏𝟐𝟓</m:t>
                    </m:r>
                    <m:r>
                      <a:rPr lang="en-US" sz="3300" b="1" i="1" spc="-300" smtClean="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×</m:t>
                    </m:r>
                    <m:r>
                      <a:rPr lang="en-US" sz="3300" b="1" i="1" spc="-300" smtClean="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𝟏𝟖𝟖𝟓</m:t>
                    </m:r>
                  </m:oMath>
                </a14:m>
                <a:endParaRPr lang="en-US" sz="3300" b="1" i="0" spc="-300" dirty="0">
                  <a:solidFill>
                    <a:srgbClr val="000000"/>
                  </a:solidFill>
                  <a:latin typeface="Nikosh" pitchFamily="2" charset="0"/>
                  <a:ea typeface="Cambria Math"/>
                  <a:cs typeface="Nikosh" pitchFamily="2" charset="0"/>
                </a:endParaRPr>
              </a:p>
              <a:p>
                <a:pPr marL="0"/>
                <a:r>
                  <a:rPr lang="en-US" sz="36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= 384+200+236</a:t>
                </a:r>
              </a:p>
              <a:p>
                <a:pPr marL="0"/>
                <a:r>
                  <a:rPr lang="en-US" sz="36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=</a:t>
                </a:r>
                <a:r>
                  <a:rPr lang="en-US" sz="3600" b="1" i="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 820 </a:t>
                </a:r>
                <a:r>
                  <a:rPr lang="en-US" sz="36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Kg/m</a:t>
                </a:r>
                <a:r>
                  <a:rPr lang="en-US" sz="3600" b="1" i="0" baseline="300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2  </a:t>
                </a:r>
              </a:p>
              <a:p>
                <a:pPr marL="0" lvl="0" indent="0" defTabSz="685800">
                  <a:lnSpc>
                    <a:spcPct val="90000"/>
                  </a:lnSpc>
                  <a:buClr>
                    <a:srgbClr val="A6B727"/>
                  </a:buClr>
                  <a:buSzPct val="80000"/>
                </a:pPr>
                <a:r>
                  <a:rPr lang="en-US" sz="4900" b="1" i="0" kern="12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পার্টিশন</a:t>
                </a:r>
                <a:r>
                  <a:rPr lang="en-US" sz="4900" b="1" i="0" kern="12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900" b="1" i="0" kern="12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দেওয়ালের</a:t>
                </a:r>
                <a:r>
                  <a:rPr lang="en-US" sz="4900" b="1" i="0" kern="12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900" b="1" i="0" kern="12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ভর</a:t>
                </a:r>
                <a:r>
                  <a:rPr lang="en-US" sz="4900" b="1" i="0" kern="12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900" b="1" i="0" kern="12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প্রতি</a:t>
                </a:r>
                <a:r>
                  <a:rPr lang="en-US" sz="4900" b="1" i="0" kern="12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900" b="1" i="0" kern="12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মিটারে</a:t>
                </a:r>
                <a:r>
                  <a:rPr lang="en-US" sz="4900" b="1" i="0" kern="12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</a:p>
              <a:p>
                <a:pPr marL="0" lvl="0"/>
                <a:r>
                  <a:rPr lang="en-US" sz="33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=0.33</a:t>
                </a:r>
                <a14:m>
                  <m:oMath xmlns:m="http://schemas.openxmlformats.org/officeDocument/2006/math">
                    <m:r>
                      <a:rPr lang="en-US" sz="3300" b="1" spc="-30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×</m:t>
                    </m:r>
                    <m:r>
                      <a:rPr lang="en-US" sz="3300" b="1" spc="-30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𝟐</m:t>
                    </m:r>
                    <m:r>
                      <a:rPr lang="en-US" sz="3300" b="1" i="1" spc="-300" smtClean="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𝟎𝟎</m:t>
                    </m:r>
                    <m:r>
                      <a:rPr lang="en-US" sz="3300" b="1" spc="-30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𝟎</m:t>
                    </m:r>
                    <m:r>
                      <a:rPr lang="en-US" sz="3300" b="1" spc="-30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+</m:t>
                    </m:r>
                    <m:r>
                      <a:rPr lang="en-US" sz="3300" b="1" i="1" spc="-300" smtClean="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𝟐</m:t>
                    </m:r>
                    <m:r>
                      <a:rPr lang="en-US" sz="3300" b="1" spc="-30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×</m:t>
                    </m:r>
                    <m:r>
                      <a:rPr lang="en-US" sz="3300" b="1" i="1" spc="-300" smtClean="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𝟎</m:t>
                    </m:r>
                    <m:r>
                      <a:rPr lang="en-US" sz="3300" b="1" i="1" spc="-300" smtClean="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.</m:t>
                    </m:r>
                    <m:r>
                      <a:rPr lang="en-US" sz="3300" b="1" i="1" spc="-300" smtClean="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𝟎𝟏𝟐𝟓</m:t>
                    </m:r>
                    <m:r>
                      <a:rPr lang="en-US" sz="3300" b="1" i="1" spc="-300" smtClean="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+</m:t>
                    </m:r>
                    <m:r>
                      <a:rPr lang="en-US" sz="3300" b="1" spc="-30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𝟏𝟖𝟖𝟓</m:t>
                    </m:r>
                  </m:oMath>
                </a14:m>
                <a:endParaRPr lang="en-US" sz="3300" b="1" i="0" spc="-300" dirty="0">
                  <a:solidFill>
                    <a:srgbClr val="000000"/>
                  </a:solidFill>
                  <a:latin typeface="Nikosh" pitchFamily="2" charset="0"/>
                  <a:ea typeface="Cambria Math"/>
                  <a:cs typeface="Nikosh" pitchFamily="2" charset="0"/>
                </a:endParaRPr>
              </a:p>
              <a:p>
                <a:pPr marL="0" lvl="0"/>
                <a:r>
                  <a:rPr lang="en-US" sz="36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= 660+0.025+1885</a:t>
                </a:r>
              </a:p>
              <a:p>
                <a:pPr marL="0" lvl="0"/>
                <a:r>
                  <a:rPr lang="en-US" sz="36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=</a:t>
                </a:r>
                <a:r>
                  <a:rPr lang="en-US" sz="3600" b="1" i="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 2545 </a:t>
                </a:r>
                <a:r>
                  <a:rPr lang="en-US" sz="36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Kg/m</a:t>
                </a:r>
                <a:r>
                  <a:rPr lang="en-US" sz="3600" b="1" i="0" baseline="300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2  </a:t>
                </a:r>
              </a:p>
              <a:p>
                <a:endParaRPr lang="en-US" sz="3600" b="1" i="0" baseline="30000" dirty="0">
                  <a:solidFill>
                    <a:srgbClr val="000000"/>
                  </a:solidFill>
                  <a:latin typeface="Nikosh" pitchFamily="2" charset="0"/>
                  <a:cs typeface="Nikosh" pitchFamily="2" charset="0"/>
                </a:endParaRPr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219200" y="590550"/>
                <a:ext cx="7228849" cy="3901476"/>
              </a:xfrm>
              <a:blipFill rotWithShape="1">
                <a:blip r:embed="rId2"/>
                <a:stretch>
                  <a:fillRect l="-3420" r="-4003" b="-10720"/>
                </a:stretch>
              </a:blipFill>
              <a:ln w="76200">
                <a:solidFill>
                  <a:srgbClr val="FF00FF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36</a:t>
            </a:fld>
            <a:endParaRPr lang="en"/>
          </a:p>
        </p:txBody>
      </p:sp>
      <p:sp>
        <p:nvSpPr>
          <p:cNvPr id="5" name="Rectangle 4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6" name="TextBox 5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7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41817BE1-C41C-41A0-AFA8-71A6F068FD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6F019C2-C2D6-40C5-B181-5CF308BAFA33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4457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295400" y="590550"/>
                <a:ext cx="7152649" cy="3901476"/>
              </a:xfrm>
              <a:ln w="76200">
                <a:solidFill>
                  <a:srgbClr val="FF00FF"/>
                </a:solidFill>
              </a:ln>
            </p:spPr>
            <p:txBody>
              <a:bodyPr/>
              <a:lstStyle/>
              <a:p>
                <a:pPr lvl="0"/>
                <a:r>
                  <a:rPr lang="en-US" sz="4900" b="1" i="0" kern="12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ছাদের </a:t>
                </a:r>
                <a:r>
                  <a:rPr lang="en-US" sz="4900" b="1" i="0" kern="12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ভর</a:t>
                </a:r>
                <a:r>
                  <a:rPr lang="en-US" sz="4900" b="1" i="0" kern="12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900" b="1" i="0" kern="12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প্রতি</a:t>
                </a:r>
                <a:r>
                  <a:rPr lang="en-US" sz="4900" b="1" i="0" kern="12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900" b="1" i="0" kern="12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মিটারে</a:t>
                </a:r>
                <a:endParaRPr lang="en-US" sz="3300" b="1" i="0" spc="-300" dirty="0">
                  <a:solidFill>
                    <a:srgbClr val="000000"/>
                  </a:solidFill>
                  <a:latin typeface="Nikosh" pitchFamily="2" charset="0"/>
                  <a:cs typeface="Nikosh" pitchFamily="2" charset="0"/>
                </a:endParaRPr>
              </a:p>
              <a:p>
                <a:pPr lvl="0"/>
                <a:r>
                  <a:rPr lang="en-US" sz="33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=0.2</a:t>
                </a:r>
                <a14:m>
                  <m:oMath xmlns:m="http://schemas.openxmlformats.org/officeDocument/2006/math">
                    <m:r>
                      <a:rPr lang="en-US" sz="3300" b="1" spc="-30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×</m:t>
                    </m:r>
                    <m:r>
                      <a:rPr lang="en-US" sz="3300" b="1" spc="-30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𝟏𝟗𝟐𝟎</m:t>
                    </m:r>
                    <m:r>
                      <a:rPr lang="en-US" sz="3300" b="1" spc="-30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+</m:t>
                    </m:r>
                    <m:r>
                      <a:rPr lang="en-US" sz="3300" b="1" spc="-30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𝟎</m:t>
                    </m:r>
                    <m:r>
                      <a:rPr lang="en-US" sz="3300" b="1" spc="-30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.</m:t>
                    </m:r>
                    <m:r>
                      <a:rPr lang="en-US" sz="3300" b="1" i="1" spc="-300" smtClean="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𝟎𝟒</m:t>
                    </m:r>
                    <m:r>
                      <a:rPr lang="en-US" sz="3300" b="1" spc="-30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×</m:t>
                    </m:r>
                    <m:r>
                      <a:rPr lang="en-US" sz="3300" b="1" i="1" spc="-300" smtClean="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𝟓𝟐𝟎</m:t>
                    </m:r>
                  </m:oMath>
                </a14:m>
                <a:endParaRPr lang="en-US" sz="3300" b="1" i="0" spc="-300" dirty="0">
                  <a:solidFill>
                    <a:srgbClr val="000000"/>
                  </a:solidFill>
                  <a:latin typeface="Nikosh" pitchFamily="2" charset="0"/>
                  <a:ea typeface="Cambria Math"/>
                  <a:cs typeface="Nikosh" pitchFamily="2" charset="0"/>
                </a:endParaRPr>
              </a:p>
              <a:p>
                <a:pPr lvl="0"/>
                <a:r>
                  <a:rPr lang="en-US" sz="36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= 284+20.8</a:t>
                </a:r>
              </a:p>
              <a:p>
                <a:pPr lvl="0"/>
                <a:r>
                  <a:rPr lang="en-US" sz="36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=</a:t>
                </a:r>
                <a:r>
                  <a:rPr lang="en-US" sz="3600" b="1" i="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 405 </a:t>
                </a:r>
                <a:r>
                  <a:rPr lang="en-US" sz="36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Kg/m</a:t>
                </a:r>
                <a:r>
                  <a:rPr lang="en-US" sz="3600" b="1" i="0" baseline="300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2  </a:t>
                </a:r>
              </a:p>
              <a:p>
                <a:pPr marL="0" lvl="0"/>
                <a:r>
                  <a:rPr lang="en-US" sz="3300" b="1" i="0" spc="-300" dirty="0" err="1">
                    <a:solidFill>
                      <a:srgbClr val="0000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ইকুইভ্যালেন্ট</a:t>
                </a:r>
                <a:r>
                  <a:rPr lang="en-US" sz="3300" b="1" i="0" spc="-300" dirty="0">
                    <a:solidFill>
                      <a:srgbClr val="0000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3300" b="1" i="0" spc="-300" dirty="0" err="1">
                    <a:solidFill>
                      <a:srgbClr val="0000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টেম্পারেচার</a:t>
                </a:r>
                <a:r>
                  <a:rPr lang="en-US" sz="3300" b="1" i="0" spc="-300" dirty="0">
                    <a:solidFill>
                      <a:srgbClr val="0000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3300" b="1" i="0" spc="-300" dirty="0" err="1">
                    <a:solidFill>
                      <a:srgbClr val="0000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ডিফারেন</a:t>
                </a:r>
                <a:r>
                  <a:rPr lang="en-US" sz="3300" b="1" i="0" spc="-300" dirty="0">
                    <a:solidFill>
                      <a:srgbClr val="0000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3300" b="1" i="0" spc="-300" dirty="0" err="1">
                    <a:solidFill>
                      <a:srgbClr val="0000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শিয়ালের</a:t>
                </a:r>
                <a:r>
                  <a:rPr lang="en-US" sz="3300" b="1" i="0" spc="-300" dirty="0">
                    <a:solidFill>
                      <a:srgbClr val="0000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3300" b="1" i="0" spc="-300" dirty="0" err="1">
                    <a:solidFill>
                      <a:srgbClr val="0000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জন্য</a:t>
                </a:r>
                <a:r>
                  <a:rPr lang="en-US" sz="3300" b="1" i="0" spc="-300" dirty="0">
                    <a:solidFill>
                      <a:srgbClr val="0000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3300" b="1" i="0" spc="-300" dirty="0" err="1">
                    <a:solidFill>
                      <a:srgbClr val="0000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সংশোধন</a:t>
                </a:r>
                <a:endParaRPr lang="en-US" sz="3300" b="1" i="0" spc="-300" baseline="30000" dirty="0">
                  <a:solidFill>
                    <a:srgbClr val="0000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Nikosh" pitchFamily="2" charset="0"/>
                  <a:cs typeface="Nikosh" pitchFamily="2" charset="0"/>
                </a:endParaRPr>
              </a:p>
              <a:p>
                <a:r>
                  <a:rPr lang="en-US" sz="4300" b="1" i="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বাইরের</a:t>
                </a:r>
                <a:r>
                  <a:rPr lang="en-US" sz="43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300" b="1" i="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এবং</a:t>
                </a:r>
                <a:r>
                  <a:rPr lang="en-US" sz="43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300" b="1" i="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ভিতরের</a:t>
                </a:r>
                <a:r>
                  <a:rPr lang="en-US" sz="43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300" b="1" i="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তাপমাত্রার</a:t>
                </a:r>
                <a:r>
                  <a:rPr lang="en-US" sz="43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300" b="1" i="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পার্থক্য</a:t>
                </a:r>
                <a:r>
                  <a:rPr lang="en-US" sz="43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295400" y="590550"/>
                <a:ext cx="7152649" cy="3901476"/>
              </a:xfrm>
              <a:blipFill rotWithShape="1">
                <a:blip r:embed="rId2"/>
                <a:stretch>
                  <a:fillRect l="-2951" t="-1531" r="-4384"/>
                </a:stretch>
              </a:blipFill>
              <a:ln w="76200">
                <a:solidFill>
                  <a:srgbClr val="FF00FF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37</a:t>
            </a:fld>
            <a:endParaRPr lang="en"/>
          </a:p>
        </p:txBody>
      </p:sp>
      <p:sp>
        <p:nvSpPr>
          <p:cNvPr id="5" name="Rectangle 4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6" name="TextBox 5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7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9605C310-B992-4E16-9798-C9192A5CCB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C9D4616-E24A-427B-8E2E-7FD9B9340C92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0908140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272363" y="514350"/>
                <a:ext cx="7152650" cy="3901476"/>
              </a:xfrm>
              <a:ln w="76200">
                <a:solidFill>
                  <a:srgbClr val="FF00FF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/>
              <a:lstStyle/>
              <a:p>
                <a:pPr marL="0" indent="0">
                  <a:lnSpc>
                    <a:spcPts val="4200"/>
                  </a:lnSpc>
                </a:pPr>
                <a:r>
                  <a:rPr lang="en-US" sz="4400" b="1" i="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t</a:t>
                </a:r>
                <a:r>
                  <a:rPr lang="en-US" sz="4400" b="1" i="0" baseline="-2500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o</a:t>
                </a:r>
                <a:r>
                  <a:rPr lang="en-US" sz="4400" b="1" i="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 - </a:t>
                </a:r>
                <a:r>
                  <a:rPr lang="en-US" sz="4400" b="1" i="0" dirty="0" err="1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t</a:t>
                </a:r>
                <a:r>
                  <a:rPr lang="en-US" sz="4400" b="1" i="0" baseline="-25000" dirty="0" err="1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i</a:t>
                </a:r>
                <a:r>
                  <a:rPr lang="en-US" sz="4400" b="1" i="0" baseline="-2500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400" b="1" i="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 = 43</a:t>
                </a:r>
                <a14:m>
                  <m:oMath xmlns:m="http://schemas.openxmlformats.org/officeDocument/2006/math">
                    <m:r>
                      <a:rPr lang="en-US" sz="4400" b="1" i="1" smtClean="0">
                        <a:solidFill>
                          <a:srgbClr val="0000FF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℃</m:t>
                    </m:r>
                  </m:oMath>
                </a14:m>
                <a:r>
                  <a:rPr lang="en-US" sz="4400" b="1" i="0" baseline="-2500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400" b="1" i="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- 25</a:t>
                </a:r>
                <a14:m>
                  <m:oMath xmlns:m="http://schemas.openxmlformats.org/officeDocument/2006/math">
                    <m:r>
                      <a:rPr lang="en-US" sz="4400" b="1" i="1" smtClean="0">
                        <a:solidFill>
                          <a:srgbClr val="0000FF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℃</m:t>
                    </m:r>
                  </m:oMath>
                </a14:m>
                <a:endParaRPr lang="en-US" sz="4400" b="1" i="0" dirty="0">
                  <a:solidFill>
                    <a:srgbClr val="0000FF"/>
                  </a:solidFill>
                  <a:latin typeface="Nikosh" pitchFamily="2" charset="0"/>
                  <a:ea typeface="Cambria Math"/>
                  <a:cs typeface="Nikosh" pitchFamily="2" charset="0"/>
                </a:endParaRPr>
              </a:p>
              <a:p>
                <a:pPr marL="0" indent="0">
                  <a:lnSpc>
                    <a:spcPts val="4200"/>
                  </a:lnSpc>
                </a:pPr>
                <a:r>
                  <a:rPr lang="en-US" sz="4400" b="1" i="0" baseline="-2500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               </a:t>
                </a:r>
                <a:r>
                  <a:rPr lang="en-US" sz="4400" b="1" i="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 = 18</a:t>
                </a:r>
                <a14:m>
                  <m:oMath xmlns:m="http://schemas.openxmlformats.org/officeDocument/2006/math">
                    <m:r>
                      <a:rPr lang="en-US" sz="4400" b="1" i="1" smtClean="0">
                        <a:solidFill>
                          <a:srgbClr val="0000FF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℃</m:t>
                    </m:r>
                  </m:oMath>
                </a14:m>
                <a:r>
                  <a:rPr lang="en-US" sz="4400" b="1" i="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4400" b="1" i="1" dirty="0" smtClean="0">
                        <a:solidFill>
                          <a:srgbClr val="0000FF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&gt;</m:t>
                    </m:r>
                  </m:oMath>
                </a14:m>
                <a:r>
                  <a:rPr lang="en-US" sz="4400" b="1" i="0" baseline="-2500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400" b="1" i="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8.3</a:t>
                </a:r>
                <a14:m>
                  <m:oMath xmlns:m="http://schemas.openxmlformats.org/officeDocument/2006/math">
                    <m:r>
                      <a:rPr lang="en-US" sz="4400" b="1" i="1" dirty="0" smtClean="0">
                        <a:solidFill>
                          <a:srgbClr val="0000FF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℃</m:t>
                    </m:r>
                  </m:oMath>
                </a14:m>
                <a:endParaRPr lang="en-US" sz="4400" b="1" i="0" dirty="0">
                  <a:solidFill>
                    <a:srgbClr val="0000FF"/>
                  </a:solidFill>
                  <a:latin typeface="Nikosh" pitchFamily="2" charset="0"/>
                  <a:cs typeface="Nikosh" pitchFamily="2" charset="0"/>
                </a:endParaRPr>
              </a:p>
              <a:p>
                <a:pPr marL="0" indent="0">
                  <a:lnSpc>
                    <a:spcPts val="4200"/>
                  </a:lnSpc>
                </a:pPr>
                <a:r>
                  <a:rPr lang="en-US" sz="36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প্রয়োজনীয়</a:t>
                </a:r>
                <a:r>
                  <a:rPr lang="en-US" sz="36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36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কারেকশন</a:t>
                </a:r>
                <a:r>
                  <a:rPr lang="en-US" sz="36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18</a:t>
                </a:r>
                <a14:m>
                  <m:oMath xmlns:m="http://schemas.openxmlformats.org/officeDocument/2006/math">
                    <m:r>
                      <a:rPr lang="en-US" sz="3600" b="1" i="1" spc="-300" smtClean="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×</m:t>
                    </m:r>
                  </m:oMath>
                </a14:m>
                <a:r>
                  <a:rPr lang="en-US" sz="36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8.3= 9.7</a:t>
                </a:r>
                <a14:m>
                  <m:oMath xmlns:m="http://schemas.openxmlformats.org/officeDocument/2006/math">
                    <m:r>
                      <a:rPr lang="en-US" sz="3600" b="1" i="1" spc="-300" smtClean="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℃</m:t>
                    </m:r>
                  </m:oMath>
                </a14:m>
                <a:r>
                  <a:rPr lang="en-US" sz="36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149.4</a:t>
                </a:r>
                <a14:m>
                  <m:oMath xmlns:m="http://schemas.openxmlformats.org/officeDocument/2006/math">
                    <m:r>
                      <a:rPr lang="en-US" sz="3600" b="1" i="1" spc="-300" smtClean="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℃</m:t>
                    </m:r>
                  </m:oMath>
                </a14:m>
                <a:endParaRPr lang="en-US" sz="3600" b="1" i="0" spc="-300" dirty="0">
                  <a:solidFill>
                    <a:srgbClr val="000000"/>
                  </a:solidFill>
                  <a:latin typeface="Nikosh" pitchFamily="2" charset="0"/>
                  <a:cs typeface="Nikosh" pitchFamily="2" charset="0"/>
                </a:endParaRPr>
              </a:p>
              <a:p>
                <a:pPr marL="0" indent="0">
                  <a:lnSpc>
                    <a:spcPts val="4200"/>
                  </a:lnSpc>
                </a:pPr>
                <a:r>
                  <a:rPr lang="en-US" sz="2700" b="1" i="0" spc="-300" dirty="0" err="1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তাপমাত্রার</a:t>
                </a:r>
                <a:r>
                  <a:rPr lang="en-US" sz="2700" b="1" i="0" spc="-3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2700" b="1" i="0" spc="-300" dirty="0" err="1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দৈনিক</a:t>
                </a:r>
                <a:r>
                  <a:rPr lang="en-US" sz="2700" b="1" i="0" spc="-3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2700" b="1" i="0" spc="-300" dirty="0" err="1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বিস্তার</a:t>
                </a:r>
                <a:r>
                  <a:rPr lang="en-US" sz="2700" b="1" i="0" spc="-3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 = </a:t>
                </a:r>
                <a:r>
                  <a:rPr lang="en-US" sz="2700" b="1" i="0" spc="-300" dirty="0" err="1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দিনের</a:t>
                </a:r>
                <a:r>
                  <a:rPr lang="en-US" sz="2700" b="1" i="0" spc="-3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2700" b="1" i="0" spc="-300" dirty="0" err="1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সর্বোচ্চ</a:t>
                </a:r>
                <a:r>
                  <a:rPr lang="en-US" sz="2700" b="1" i="0" spc="-3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2700" b="1" i="0" spc="-300" dirty="0" err="1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তাপমাত্রা</a:t>
                </a:r>
                <a:r>
                  <a:rPr lang="en-US" sz="2700" b="1" i="0" spc="-3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 – </a:t>
                </a:r>
                <a:r>
                  <a:rPr lang="en-US" sz="2700" b="1" i="0" spc="-300" dirty="0" err="1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দিনের</a:t>
                </a:r>
                <a:r>
                  <a:rPr lang="en-US" sz="2700" b="1" i="0" spc="-3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2700" b="1" i="0" spc="-300" dirty="0" err="1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সর্বমোট</a:t>
                </a:r>
                <a:r>
                  <a:rPr lang="en-US" sz="2700" b="1" i="0" spc="-3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2700" b="1" i="0" spc="-300" dirty="0" err="1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তাপমাত্রা</a:t>
                </a:r>
                <a:endParaRPr lang="en-US" sz="2700" b="1" i="0" spc="-300" dirty="0">
                  <a:solidFill>
                    <a:srgbClr val="FF0000"/>
                  </a:solidFill>
                  <a:latin typeface="Nikosh" pitchFamily="2" charset="0"/>
                  <a:cs typeface="Nikosh" pitchFamily="2" charset="0"/>
                </a:endParaRPr>
              </a:p>
              <a:p>
                <a:pPr marL="0" indent="0">
                  <a:lnSpc>
                    <a:spcPts val="4200"/>
                  </a:lnSpc>
                </a:pPr>
                <a:r>
                  <a:rPr lang="en-US" sz="27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= 43</a:t>
                </a:r>
                <a14:m>
                  <m:oMath xmlns:m="http://schemas.openxmlformats.org/officeDocument/2006/math">
                    <m:r>
                      <a:rPr lang="en-US" sz="2700" b="1" i="1" smtClean="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℃</m:t>
                    </m:r>
                  </m:oMath>
                </a14:m>
                <a:r>
                  <a:rPr lang="en-US" sz="27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-  31</a:t>
                </a:r>
                <a:r>
                  <a:rPr lang="en-US" sz="2700" b="1" dirty="0">
                    <a:solidFill>
                      <a:srgbClr val="000000"/>
                    </a:solidFill>
                    <a:ea typeface="Cambria Math"/>
                    <a:cs typeface="Nikosh" pitchFamily="2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700" b="1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℃</m:t>
                    </m:r>
                  </m:oMath>
                </a14:m>
                <a:r>
                  <a:rPr lang="en-US" sz="27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</a:p>
              <a:p>
                <a:pPr marL="0" indent="0">
                  <a:lnSpc>
                    <a:spcPts val="4200"/>
                  </a:lnSpc>
                </a:pPr>
                <a:r>
                  <a:rPr lang="en-US" sz="27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=  12 </a:t>
                </a:r>
                <a14:m>
                  <m:oMath xmlns:m="http://schemas.openxmlformats.org/officeDocument/2006/math">
                    <m:r>
                      <a:rPr lang="en-US" sz="2700" b="1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℃</m:t>
                    </m:r>
                  </m:oMath>
                </a14:m>
                <a:r>
                  <a:rPr lang="en-US" sz="27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 </a:t>
                </a:r>
                <a14:m>
                  <m:oMath xmlns:m="http://schemas.openxmlformats.org/officeDocument/2006/math">
                    <m:r>
                      <a:rPr lang="en-US" sz="2700" b="1" i="1" dirty="0" smtClean="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&gt;</m:t>
                    </m:r>
                  </m:oMath>
                </a14:m>
                <a:r>
                  <a:rPr lang="en-US" sz="27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11.1 </a:t>
                </a:r>
                <a14:m>
                  <m:oMath xmlns:m="http://schemas.openxmlformats.org/officeDocument/2006/math">
                    <m:r>
                      <a:rPr lang="en-US" sz="2700" b="1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℃</m:t>
                    </m:r>
                  </m:oMath>
                </a14:m>
                <a:r>
                  <a:rPr lang="en-US" sz="27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</a:p>
              <a:p>
                <a:pPr marL="0" indent="0">
                  <a:lnSpc>
                    <a:spcPts val="4200"/>
                  </a:lnSpc>
                </a:pPr>
                <a:r>
                  <a:rPr lang="en-US" sz="29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প্রয়োজনীয়</a:t>
                </a:r>
                <a:r>
                  <a:rPr lang="en-US" sz="29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29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সংশোধন</a:t>
                </a:r>
                <a:r>
                  <a:rPr lang="en-US" sz="29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=  (12 </a:t>
                </a:r>
                <a14:m>
                  <m:oMath xmlns:m="http://schemas.openxmlformats.org/officeDocument/2006/math">
                    <m:r>
                      <a:rPr lang="en-US" sz="2900" b="1" spc="-30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℃</m:t>
                    </m:r>
                  </m:oMath>
                </a14:m>
                <a:r>
                  <a:rPr lang="en-US" sz="29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-  11.1</a:t>
                </a:r>
                <a:r>
                  <a:rPr lang="en-US" sz="2900" b="1" spc="-300" dirty="0">
                    <a:solidFill>
                      <a:srgbClr val="000000"/>
                    </a:solidFill>
                    <a:ea typeface="Cambria Math"/>
                    <a:cs typeface="Nikosh" pitchFamily="2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900" b="1" spc="-30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℃</m:t>
                    </m:r>
                  </m:oMath>
                </a14:m>
                <a:r>
                  <a:rPr lang="en-US" sz="29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900" b="1" i="1" spc="-300" dirty="0" smtClean="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×</m:t>
                    </m:r>
                  </m:oMath>
                </a14:m>
                <a:r>
                  <a:rPr lang="en-US" sz="29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  0.5  )  =0. 45</a:t>
                </a:r>
                <a:r>
                  <a:rPr lang="en-US" sz="2900" b="1" spc="-300" dirty="0">
                    <a:solidFill>
                      <a:srgbClr val="000000"/>
                    </a:solidFill>
                    <a:ea typeface="Cambria Math"/>
                    <a:cs typeface="Nikosh" pitchFamily="2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900" b="1" spc="-30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℃</m:t>
                    </m:r>
                  </m:oMath>
                </a14:m>
                <a:r>
                  <a:rPr lang="en-US" sz="29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272363" y="514350"/>
                <a:ext cx="7152650" cy="3901476"/>
              </a:xfrm>
              <a:blipFill rotWithShape="1">
                <a:blip r:embed="rId2"/>
                <a:stretch>
                  <a:fillRect l="-2951" t="-3216" r="-1686" b="-2297"/>
                </a:stretch>
              </a:blipFill>
              <a:ln w="76200">
                <a:solidFill>
                  <a:srgbClr val="FF00FF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38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7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CEE374A0-4433-41E3-B42D-DA4965E2C2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746D968-CF45-4D2D-B83D-B5EF2D083A09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49349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295400" y="590550"/>
                <a:ext cx="7152650" cy="3901476"/>
              </a:xfrm>
              <a:ln w="76200">
                <a:solidFill>
                  <a:srgbClr val="FF00FF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/>
              <a:lstStyle/>
              <a:p>
                <a:r>
                  <a:rPr lang="en-US" sz="36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মোট </a:t>
                </a:r>
                <a:r>
                  <a:rPr lang="en-US" sz="3600" b="1" i="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সংশোধন</a:t>
                </a:r>
                <a:r>
                  <a:rPr lang="en-US" sz="36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= 9.7</a:t>
                </a:r>
                <a:r>
                  <a:rPr lang="en-US" sz="3600" b="1" spc="-300" dirty="0">
                    <a:solidFill>
                      <a:srgbClr val="000000"/>
                    </a:solidFill>
                    <a:ea typeface="Cambria Math"/>
                    <a:cs typeface="Nikosh" pitchFamily="2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3600" b="1" spc="-30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℃</m:t>
                    </m:r>
                  </m:oMath>
                </a14:m>
                <a:r>
                  <a:rPr lang="en-US" sz="36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- 0.45</a:t>
                </a:r>
                <a:r>
                  <a:rPr lang="en-US" sz="3600" b="1" spc="-300" dirty="0">
                    <a:solidFill>
                      <a:srgbClr val="000000"/>
                    </a:solidFill>
                    <a:ea typeface="Cambria Math"/>
                    <a:cs typeface="Nikosh" pitchFamily="2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3600" b="1" spc="-30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℃</m:t>
                    </m:r>
                  </m:oMath>
                </a14:m>
                <a:r>
                  <a:rPr lang="en-US" sz="36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</a:p>
              <a:p>
                <a:r>
                  <a:rPr lang="en-US" sz="36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                            = 9.25</a:t>
                </a:r>
                <a:r>
                  <a:rPr lang="en-US" sz="3600" b="1" spc="-300" dirty="0">
                    <a:solidFill>
                      <a:srgbClr val="000000"/>
                    </a:solidFill>
                    <a:ea typeface="Cambria Math"/>
                    <a:cs typeface="Nikosh" pitchFamily="2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3600" b="1" spc="-30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℃</m:t>
                    </m:r>
                  </m:oMath>
                </a14:m>
                <a:r>
                  <a:rPr lang="en-US" sz="36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</a:p>
              <a:p>
                <a:r>
                  <a:rPr lang="en-US" sz="36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আমরা</a:t>
                </a:r>
                <a:r>
                  <a:rPr lang="en-US" sz="36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36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জানি</a:t>
                </a:r>
                <a:r>
                  <a:rPr lang="en-US" sz="36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,</a:t>
                </a:r>
              </a:p>
              <a:p>
                <a:r>
                  <a:rPr lang="en-US" sz="36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3600" b="1" i="0" spc="-300" smtClean="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                           </m:t>
                    </m:r>
                    <m:r>
                      <a:rPr lang="en-US" sz="3600" b="1" i="1" spc="-300" smtClean="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∆</m:t>
                    </m:r>
                    <m:r>
                      <a:rPr lang="en-US" sz="3600" b="1" i="0" spc="-300" smtClean="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𝐭</m:t>
                    </m:r>
                  </m:oMath>
                </a14:m>
                <a:r>
                  <a:rPr lang="en-US" sz="36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= </a:t>
                </a:r>
                <a:r>
                  <a:rPr lang="en-US" sz="3600" b="1" i="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মোট</a:t>
                </a:r>
                <a:r>
                  <a:rPr lang="en-US" sz="36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3600" b="1" i="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সংশোধন</a:t>
                </a:r>
                <a:r>
                  <a:rPr lang="en-US" sz="36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</a:p>
              <a:p>
                <a:r>
                  <a:rPr lang="en-US" sz="36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	                = 9.25</a:t>
                </a:r>
                <a14:m>
                  <m:oMath xmlns:m="http://schemas.openxmlformats.org/officeDocument/2006/math">
                    <m:r>
                      <a:rPr lang="en-US" sz="3600" b="1" spc="-30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℃</m:t>
                    </m:r>
                  </m:oMath>
                </a14:m>
                <a:r>
                  <a:rPr lang="en-US" sz="36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</a:p>
              <a:p>
                <a:endParaRPr lang="en-US" sz="3600" b="1" i="0" dirty="0">
                  <a:latin typeface="Nikosh" pitchFamily="2" charset="0"/>
                  <a:cs typeface="Nikosh" pitchFamily="2" charset="0"/>
                </a:endParaRPr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295400" y="590550"/>
                <a:ext cx="7152650" cy="3901476"/>
              </a:xfrm>
              <a:blipFill rotWithShape="1">
                <a:blip r:embed="rId2"/>
                <a:stretch>
                  <a:fillRect l="-1602" t="-1072"/>
                </a:stretch>
              </a:blipFill>
              <a:ln w="76200">
                <a:solidFill>
                  <a:srgbClr val="FF00FF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39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7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7EEC0EA4-AD71-4ADC-B5A6-5A183F2C95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71B38AF-EC3B-48F7-8090-504743BD3D67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34485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>
            <a:spLocks noGrp="1"/>
          </p:cNvSpPr>
          <p:nvPr>
            <p:ph type="ctrTitle" idx="4294967295"/>
          </p:nvPr>
        </p:nvSpPr>
        <p:spPr>
          <a:xfrm>
            <a:off x="1219200" y="509479"/>
            <a:ext cx="4191000" cy="961803"/>
          </a:xfrm>
          <a:prstGeom prst="rect">
            <a:avLst/>
          </a:prstGeom>
          <a:solidFill>
            <a:srgbClr val="00FF00"/>
          </a:solidFill>
          <a:ln w="38100">
            <a:solidFill>
              <a:srgbClr val="000000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/>
            <a:r>
              <a:rPr lang="en-US" sz="5400" dirty="0">
                <a:solidFill>
                  <a:srgbClr val="000066"/>
                </a:solidFill>
                <a:latin typeface="SutonnyMJ" pitchFamily="2" charset="0"/>
                <a:cs typeface="SutonnyMJ" pitchFamily="2" charset="0"/>
              </a:rPr>
              <a:t> </a:t>
            </a:r>
            <a:br>
              <a:rPr lang="en-US" sz="5400" dirty="0">
                <a:solidFill>
                  <a:srgbClr val="000066"/>
                </a:solidFill>
                <a:latin typeface="SutonnyMJ" pitchFamily="2" charset="0"/>
                <a:cs typeface="SutonnyMJ" pitchFamily="2" charset="0"/>
              </a:rPr>
            </a:br>
            <a:r>
              <a:rPr lang="en-US" sz="6000" u="sng" dirty="0" err="1">
                <a:solidFill>
                  <a:srgbClr val="000066"/>
                </a:solidFill>
                <a:latin typeface="SutonnyMJ" pitchFamily="2" charset="0"/>
                <a:cs typeface="SutonnyMJ" pitchFamily="2" charset="0"/>
              </a:rPr>
              <a:t>wkÿK</a:t>
            </a:r>
            <a:r>
              <a:rPr lang="en-US" sz="6000" u="sng" dirty="0">
                <a:solidFill>
                  <a:srgbClr val="000066"/>
                </a:solidFill>
                <a:latin typeface="SutonnyMJ" pitchFamily="2" charset="0"/>
                <a:cs typeface="SutonnyMJ" pitchFamily="2" charset="0"/>
              </a:rPr>
              <a:t> </a:t>
            </a:r>
            <a:r>
              <a:rPr lang="en-US" sz="6000" u="sng" dirty="0" err="1">
                <a:solidFill>
                  <a:srgbClr val="000066"/>
                </a:solidFill>
                <a:latin typeface="SutonnyMJ" pitchFamily="2" charset="0"/>
                <a:cs typeface="SutonnyMJ" pitchFamily="2" charset="0"/>
              </a:rPr>
              <a:t>cwiwPwZ</a:t>
            </a:r>
            <a:endParaRPr sz="5400" u="sng" dirty="0"/>
          </a:p>
        </p:txBody>
      </p:sp>
      <p:sp>
        <p:nvSpPr>
          <p:cNvPr id="73" name="Google Shape;73;p14"/>
          <p:cNvSpPr txBox="1">
            <a:spLocks noGrp="1"/>
          </p:cNvSpPr>
          <p:nvPr>
            <p:ph type="subTitle" idx="4294967295"/>
          </p:nvPr>
        </p:nvSpPr>
        <p:spPr>
          <a:xfrm>
            <a:off x="1219200" y="1545713"/>
            <a:ext cx="4191000" cy="2988845"/>
          </a:xfrm>
          <a:prstGeom prst="rect">
            <a:avLst/>
          </a:prstGeom>
          <a:solidFill>
            <a:srgbClr val="00FFFF"/>
          </a:solidFill>
          <a:ln w="38100">
            <a:solidFill>
              <a:srgbClr val="FF00FF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আবু</a:t>
            </a:r>
            <a:r>
              <a:rPr lang="en-US" sz="40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40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আতিকুল্যা</a:t>
            </a:r>
            <a:endParaRPr sz="4000" b="1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ikosh" pitchFamily="2" charset="0"/>
              <a:cs typeface="Nikosh" pitchFamily="2" charset="0"/>
            </a:endParaRPr>
          </a:p>
          <a:p>
            <a:pPr marL="0" lvl="0" indent="0" algn="ctr">
              <a:lnSpc>
                <a:spcPts val="3800"/>
              </a:lnSpc>
              <a:spcBef>
                <a:spcPts val="0"/>
              </a:spcBef>
              <a:buSzPts val="1100"/>
              <a:buNone/>
            </a:pPr>
            <a:r>
              <a:rPr lang="en-US" b="1" spc="-300" dirty="0" err="1"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b="1" spc="-300" dirty="0"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ও </a:t>
            </a:r>
            <a:r>
              <a:rPr lang="en-US" b="1" spc="-300" dirty="0" err="1"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বিভাগীয়</a:t>
            </a:r>
            <a:r>
              <a:rPr lang="en-US" b="1" spc="-300" dirty="0"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b="1" spc="-300" dirty="0" err="1"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প্রধান</a:t>
            </a:r>
            <a:r>
              <a:rPr lang="en-US" b="1" spc="-300" dirty="0"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(</a:t>
            </a:r>
            <a:r>
              <a:rPr lang="en-US" b="1" spc="-300" dirty="0" err="1"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টেক্</a:t>
            </a:r>
            <a:r>
              <a:rPr lang="en-US" b="1" spc="-300" dirty="0"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) </a:t>
            </a:r>
            <a:r>
              <a:rPr lang="en-US" b="1" spc="-300" dirty="0" err="1"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আরএসি</a:t>
            </a:r>
            <a:endParaRPr lang="en-US" b="1" spc="-300" dirty="0">
              <a:solidFill>
                <a:srgbClr val="0D01A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ikosh" pitchFamily="2" charset="0"/>
              <a:cs typeface="Nikosh" pitchFamily="2" charset="0"/>
            </a:endParaRPr>
          </a:p>
          <a:p>
            <a:pPr marL="0" lvl="0" indent="0" algn="l" rtl="0">
              <a:lnSpc>
                <a:spcPts val="36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 b="1" spc="-15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3600" b="1" spc="-15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3600" b="1" spc="-15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3600" b="1" spc="-15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3600" b="1" spc="-15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3600" b="1" spc="-15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,</a:t>
            </a:r>
          </a:p>
          <a:p>
            <a:pPr marL="0" lvl="0" indent="0" algn="ctr" rtl="0">
              <a:lnSpc>
                <a:spcPts val="36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  </a:t>
            </a:r>
            <a:r>
              <a:rPr lang="en-US" sz="3600" b="1" spc="-15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3600" b="1" spc="-15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3600" b="1" spc="-15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শি</a:t>
            </a:r>
            <a:r>
              <a:rPr lang="en-US" sz="3600" b="1" spc="-15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/এ, </a:t>
            </a:r>
            <a:r>
              <a:rPr lang="en-US" sz="3600" b="1" spc="-15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3600" b="1" spc="-15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- ১২০৮</a:t>
            </a:r>
            <a:endParaRPr sz="3600" b="1" spc="-15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ikosh" pitchFamily="2" charset="0"/>
              <a:cs typeface="Nikosh" pitchFamily="2" charset="0"/>
            </a:endParaRPr>
          </a:p>
          <a:p>
            <a:pPr marL="0" lvl="0" indent="0" algn="ctr" rtl="0">
              <a:lnSpc>
                <a:spcPts val="28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b="1" dirty="0">
                <a:solidFill>
                  <a:srgbClr val="FF0000"/>
                </a:solidFill>
                <a:hlinkClick r:id="rId3"/>
              </a:rPr>
              <a:t>atiqullahrac@</a:t>
            </a:r>
            <a:r>
              <a:rPr lang="en" sz="28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  <a:hlinkClick r:id="rId3"/>
              </a:rPr>
              <a:t>gmail.com</a:t>
            </a:r>
            <a:endParaRPr lang="en" sz="28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pPr marL="0" lvl="0" indent="0" algn="ctr" rtl="0">
              <a:lnSpc>
                <a:spcPts val="28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YouTube: a.m.atiqullah</a:t>
            </a:r>
            <a:endParaRPr sz="2800" b="1" dirty="0">
              <a:solidFill>
                <a:srgbClr val="FF0000"/>
              </a:solidFill>
            </a:endParaRPr>
          </a:p>
        </p:txBody>
      </p:sp>
      <p:sp>
        <p:nvSpPr>
          <p:cNvPr id="74" name="Google Shape;74;p14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rgbClr val="797281"/>
                </a:solidFill>
              </a:rPr>
              <a:pPr/>
              <a:t>4</a:t>
            </a:fld>
            <a:endParaRPr>
              <a:solidFill>
                <a:srgbClr val="79728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948A1BE-DC6E-472F-B671-1B7598A237A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3736" y="558651"/>
            <a:ext cx="2895600" cy="3933375"/>
          </a:xfrm>
          <a:prstGeom prst="rect">
            <a:avLst/>
          </a:prstGeom>
          <a:ln w="57150">
            <a:solidFill>
              <a:srgbClr val="FF0000"/>
            </a:solidFill>
          </a:ln>
        </p:spPr>
      </p:pic>
      <p:sp>
        <p:nvSpPr>
          <p:cNvPr id="8" name="Rectangle 7"/>
          <p:cNvSpPr/>
          <p:nvPr/>
        </p:nvSpPr>
        <p:spPr>
          <a:xfrm>
            <a:off x="19050" y="4914900"/>
            <a:ext cx="9144000" cy="228600"/>
          </a:xfrm>
          <a:prstGeom prst="rect">
            <a:avLst/>
          </a:prstGeom>
          <a:solidFill>
            <a:srgbClr val="00CC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9" name="TextBox 8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38100">
            <a:solidFill>
              <a:schemeClr val="tx1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r>
              <a:rPr lang="en-US" sz="3200" b="1" spc="-300" dirty="0"/>
              <a:t>7</a:t>
            </a:r>
          </a:p>
        </p:txBody>
      </p:sp>
      <p:pic>
        <p:nvPicPr>
          <p:cNvPr id="11" name="Picture 10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" name="Picture 2">
            <a:extLst>
              <a:ext uri="{FF2B5EF4-FFF2-40B4-BE49-F238E27FC236}">
                <a16:creationId xmlns:a16="http://schemas.microsoft.com/office/drawing/2014/main" id="{6B93E110-844C-4C98-A28A-4F319D057E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C:\Users\atiqullah\Desktop\Pic Atiq.jpg">
            <a:extLst>
              <a:ext uri="{FF2B5EF4-FFF2-40B4-BE49-F238E27FC236}">
                <a16:creationId xmlns:a16="http://schemas.microsoft.com/office/drawing/2014/main" id="{F6F0D254-5D31-46E1-B0D3-5EF672945217}"/>
              </a:ext>
            </a:extLst>
          </p:cNvPr>
          <p:cNvPicPr/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8990" y="558651"/>
            <a:ext cx="2845091" cy="3933374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0F3BCE0-D331-48CB-8B69-A185930652EF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92232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" grpId="0" animBg="1"/>
      <p:bldP spid="73" grpId="0" uiExpand="1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5400" y="537385"/>
            <a:ext cx="7152650" cy="762000"/>
          </a:xfrm>
          <a:solidFill>
            <a:srgbClr val="FFFF00"/>
          </a:solidFill>
          <a:ln w="762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lvl="0" algn="ctr">
              <a:spcBef>
                <a:spcPct val="20000"/>
              </a:spcBef>
            </a:pPr>
            <a:r>
              <a:rPr lang="en-US" sz="4400" spc="-150" dirty="0" err="1">
                <a:solidFill>
                  <a:srgbClr val="002060"/>
                </a:solidFill>
                <a:latin typeface="Nikosh" pitchFamily="2" charset="0"/>
                <a:cs typeface="Nikosh" pitchFamily="2" charset="0"/>
                <a:sym typeface="Arial"/>
              </a:rPr>
              <a:t>উদাহরণ</a:t>
            </a:r>
            <a:r>
              <a:rPr lang="en-US" sz="4400" spc="-150" dirty="0">
                <a:solidFill>
                  <a:srgbClr val="002060"/>
                </a:solidFill>
                <a:latin typeface="Nikosh" pitchFamily="2" charset="0"/>
                <a:cs typeface="Nikosh" pitchFamily="2" charset="0"/>
                <a:sym typeface="Arial"/>
              </a:rPr>
              <a:t> - ২ (</a:t>
            </a:r>
            <a:r>
              <a:rPr lang="en-US" sz="4400" kern="1200" spc="-150" dirty="0" err="1">
                <a:solidFill>
                  <a:srgbClr val="000000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অ্যাজিমাথ</a:t>
            </a:r>
            <a:r>
              <a:rPr lang="en-US" sz="4400" kern="1200" spc="-15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  <a:sym typeface="Muli"/>
              </a:rPr>
              <a:t>)</a:t>
            </a:r>
            <a:endParaRPr lang="en-US" sz="4400" spc="-150" dirty="0">
              <a:latin typeface="Nikosh" pitchFamily="2" charset="0"/>
              <a:cs typeface="Nikosh" pitchFamily="2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295400" y="1398620"/>
                <a:ext cx="7152650" cy="3093406"/>
              </a:xfrm>
              <a:ln w="76200">
                <a:solidFill>
                  <a:srgbClr val="0000FF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/>
              <a:lstStyle/>
              <a:p>
                <a:pPr marL="0" lvl="0" indent="0" algn="just">
                  <a:spcBef>
                    <a:spcPct val="20000"/>
                  </a:spcBef>
                  <a:buClr>
                    <a:srgbClr val="873624"/>
                  </a:buClr>
                  <a:buSzTx/>
                </a:pPr>
                <a:r>
                  <a:rPr lang="en-US" sz="40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সমস্যাঃ ২২ </a:t>
                </a:r>
                <a:r>
                  <a:rPr lang="en-US" sz="40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জুন</a:t>
                </a:r>
                <a:r>
                  <a:rPr lang="en-US" sz="40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0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তারিখে</a:t>
                </a:r>
                <a:r>
                  <a:rPr lang="en-US" sz="40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0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গ্রীষ্মকালীন</a:t>
                </a:r>
                <a:r>
                  <a:rPr lang="en-US" sz="40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0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সময়</a:t>
                </a:r>
                <a:r>
                  <a:rPr lang="en-US" sz="40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0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বিকাল</a:t>
                </a:r>
                <a:endParaRPr lang="en-US" sz="4000" b="1" i="0" spc="-150" dirty="0">
                  <a:solidFill>
                    <a:srgbClr val="000000"/>
                  </a:solidFill>
                  <a:latin typeface="Nikosh" pitchFamily="2" charset="0"/>
                  <a:cs typeface="Nikosh" pitchFamily="2" charset="0"/>
                </a:endParaRPr>
              </a:p>
              <a:p>
                <a:pPr marL="0" lvl="0" indent="0" algn="just">
                  <a:spcBef>
                    <a:spcPct val="20000"/>
                  </a:spcBef>
                  <a:buClr>
                    <a:srgbClr val="873624"/>
                  </a:buClr>
                  <a:buSzTx/>
                </a:pPr>
                <a:r>
                  <a:rPr lang="en-US" sz="375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৪.৩০ </a:t>
                </a:r>
                <a:r>
                  <a:rPr lang="en-US" sz="375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ঘটিকায়</a:t>
                </a:r>
                <a:r>
                  <a:rPr lang="en-US" sz="375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3750" b="1" i="0" kern="1200" spc="-150" dirty="0">
                    <a:solidFill>
                      <a:srgbClr val="000000"/>
                    </a:solidFill>
                    <a:latin typeface="Nikosh" pitchFamily="2" charset="0"/>
                    <a:ea typeface="+mn-ea"/>
                    <a:cs typeface="Nikosh" pitchFamily="2" charset="0"/>
                  </a:rPr>
                  <a:t>(</a:t>
                </a:r>
                <a:r>
                  <a:rPr lang="en-US" sz="3750" b="1" i="0" kern="1200" spc="-150" dirty="0">
                    <a:solidFill>
                      <a:srgbClr val="FF0000"/>
                    </a:solidFill>
                    <a:latin typeface="Nikosh" pitchFamily="2" charset="0"/>
                    <a:ea typeface="+mn-ea"/>
                    <a:cs typeface="Nikosh" pitchFamily="2" charset="0"/>
                  </a:rPr>
                  <a:t>at 16.30 </a:t>
                </a:r>
                <a:r>
                  <a:rPr lang="en-US" sz="3750" b="1" i="0" kern="1200" spc="-150" dirty="0" err="1">
                    <a:solidFill>
                      <a:srgbClr val="FF0000"/>
                    </a:solidFill>
                    <a:latin typeface="Nikosh" pitchFamily="2" charset="0"/>
                    <a:ea typeface="+mn-ea"/>
                    <a:cs typeface="Nikosh" pitchFamily="2" charset="0"/>
                  </a:rPr>
                  <a:t>hr</a:t>
                </a:r>
                <a:r>
                  <a:rPr lang="en-US" sz="3750" b="1" i="0" kern="1200" spc="-150" dirty="0">
                    <a:solidFill>
                      <a:srgbClr val="000000"/>
                    </a:solidFill>
                    <a:latin typeface="Nikosh" pitchFamily="2" charset="0"/>
                    <a:ea typeface="+mn-ea"/>
                    <a:cs typeface="Nikosh" pitchFamily="2" charset="0"/>
                  </a:rPr>
                  <a:t>) </a:t>
                </a:r>
                <a:r>
                  <a:rPr lang="en-US" sz="3750" b="1" i="0" kern="1200" spc="-150" dirty="0" err="1">
                    <a:solidFill>
                      <a:srgbClr val="000000"/>
                    </a:solidFill>
                    <a:latin typeface="Nikosh" pitchFamily="2" charset="0"/>
                    <a:ea typeface="+mn-ea"/>
                    <a:cs typeface="Nikosh" pitchFamily="2" charset="0"/>
                  </a:rPr>
                  <a:t>সূর্যের</a:t>
                </a:r>
                <a:r>
                  <a:rPr lang="en-US" sz="3750" b="1" i="0" kern="1200" spc="-150" dirty="0">
                    <a:solidFill>
                      <a:srgbClr val="000000"/>
                    </a:solidFill>
                    <a:latin typeface="Nikosh" pitchFamily="2" charset="0"/>
                    <a:ea typeface="+mn-ea"/>
                    <a:cs typeface="Nikosh" pitchFamily="2" charset="0"/>
                  </a:rPr>
                  <a:t> </a:t>
                </a:r>
                <a:r>
                  <a:rPr lang="en-US" sz="3750" b="1" i="0" kern="1200" spc="-150" dirty="0" err="1">
                    <a:solidFill>
                      <a:srgbClr val="000000"/>
                    </a:solidFill>
                    <a:latin typeface="Nikosh" pitchFamily="2" charset="0"/>
                    <a:ea typeface="+mn-ea"/>
                    <a:cs typeface="Nikosh" pitchFamily="2" charset="0"/>
                  </a:rPr>
                  <a:t>অ্যাজিমাথ</a:t>
                </a:r>
                <a:endParaRPr lang="en-US" sz="3750" b="1" i="0" kern="1200" spc="-150" dirty="0">
                  <a:solidFill>
                    <a:srgbClr val="000000"/>
                  </a:solidFill>
                  <a:latin typeface="Nikosh" pitchFamily="2" charset="0"/>
                  <a:ea typeface="+mn-ea"/>
                  <a:cs typeface="Nikosh" pitchFamily="2" charset="0"/>
                </a:endParaRPr>
              </a:p>
              <a:p>
                <a:pPr marL="0" lvl="0" indent="0" algn="just">
                  <a:spcBef>
                    <a:spcPct val="20000"/>
                  </a:spcBef>
                  <a:buClr>
                    <a:srgbClr val="873624"/>
                  </a:buClr>
                  <a:buSzTx/>
                </a:pPr>
                <a:r>
                  <a:rPr lang="en-US" sz="4200" b="1" i="0" kern="1200" dirty="0" err="1">
                    <a:solidFill>
                      <a:srgbClr val="000000"/>
                    </a:solidFill>
                    <a:latin typeface="Nikosh" pitchFamily="2" charset="0"/>
                    <a:ea typeface="+mn-ea"/>
                    <a:cs typeface="Nikosh" pitchFamily="2" charset="0"/>
                  </a:rPr>
                  <a:t>নির্ণয়</a:t>
                </a:r>
                <a:r>
                  <a:rPr lang="en-US" sz="4200" b="1" i="0" kern="1200" dirty="0">
                    <a:solidFill>
                      <a:srgbClr val="000000"/>
                    </a:solidFill>
                    <a:latin typeface="Nikosh" pitchFamily="2" charset="0"/>
                    <a:ea typeface="+mn-ea"/>
                    <a:cs typeface="Nikosh" pitchFamily="2" charset="0"/>
                  </a:rPr>
                  <a:t> </a:t>
                </a:r>
                <a:r>
                  <a:rPr lang="en-US" sz="4200" b="1" i="0" kern="1200" dirty="0" err="1">
                    <a:solidFill>
                      <a:srgbClr val="000000"/>
                    </a:solidFill>
                    <a:latin typeface="Nikosh" pitchFamily="2" charset="0"/>
                    <a:ea typeface="+mn-ea"/>
                    <a:cs typeface="Nikosh" pitchFamily="2" charset="0"/>
                  </a:rPr>
                  <a:t>কর</a:t>
                </a:r>
                <a:r>
                  <a:rPr lang="en-US" sz="4200" b="1" i="0" kern="1200" dirty="0">
                    <a:solidFill>
                      <a:srgbClr val="000000"/>
                    </a:solidFill>
                    <a:latin typeface="Nikosh" pitchFamily="2" charset="0"/>
                    <a:ea typeface="+mn-ea"/>
                    <a:cs typeface="Nikosh" pitchFamily="2" charset="0"/>
                  </a:rPr>
                  <a:t> । ( </a:t>
                </a:r>
                <a:r>
                  <a:rPr lang="en-US" sz="4200" b="1" i="0" kern="1200" dirty="0" err="1">
                    <a:solidFill>
                      <a:srgbClr val="000000"/>
                    </a:solidFill>
                    <a:latin typeface="Nikosh" pitchFamily="2" charset="0"/>
                    <a:ea typeface="+mn-ea"/>
                    <a:cs typeface="Nikosh" pitchFamily="2" charset="0"/>
                  </a:rPr>
                  <a:t>প্রয়োজনীয়</a:t>
                </a:r>
                <a:r>
                  <a:rPr lang="en-US" sz="4200" b="1" i="0" kern="1200" dirty="0">
                    <a:solidFill>
                      <a:srgbClr val="000000"/>
                    </a:solidFill>
                    <a:latin typeface="Nikosh" pitchFamily="2" charset="0"/>
                    <a:ea typeface="+mn-ea"/>
                    <a:cs typeface="Nikosh" pitchFamily="2" charset="0"/>
                  </a:rPr>
                  <a:t> </a:t>
                </a:r>
                <a:r>
                  <a:rPr lang="en-US" sz="4200" b="1" i="0" kern="1200" dirty="0" err="1">
                    <a:solidFill>
                      <a:srgbClr val="000000"/>
                    </a:solidFill>
                    <a:latin typeface="Nikosh" pitchFamily="2" charset="0"/>
                    <a:ea typeface="+mn-ea"/>
                    <a:cs typeface="Nikosh" pitchFamily="2" charset="0"/>
                  </a:rPr>
                  <a:t>তথ্যাদিঃ</a:t>
                </a:r>
                <a:r>
                  <a:rPr lang="en-US" sz="4200" b="1" i="0" kern="1200" dirty="0">
                    <a:solidFill>
                      <a:srgbClr val="000000"/>
                    </a:solidFill>
                    <a:latin typeface="Nikosh" pitchFamily="2" charset="0"/>
                    <a:ea typeface="+mn-ea"/>
                    <a:cs typeface="Nikosh" pitchFamily="2" charset="0"/>
                  </a:rPr>
                  <a:t> </a:t>
                </a:r>
                <a:r>
                  <a:rPr lang="en-US" sz="4200" b="1" i="0" kern="1200" dirty="0" err="1">
                    <a:solidFill>
                      <a:srgbClr val="000000"/>
                    </a:solidFill>
                    <a:latin typeface="Nikosh" pitchFamily="2" charset="0"/>
                    <a:ea typeface="+mn-ea"/>
                    <a:cs typeface="Nikosh" pitchFamily="2" charset="0"/>
                  </a:rPr>
                  <a:t>লন্ডনের</a:t>
                </a:r>
                <a:r>
                  <a:rPr lang="en-US" sz="4200" b="1" i="0" kern="1200" dirty="0">
                    <a:solidFill>
                      <a:srgbClr val="000000"/>
                    </a:solidFill>
                    <a:latin typeface="Nikosh" pitchFamily="2" charset="0"/>
                    <a:ea typeface="+mn-ea"/>
                    <a:cs typeface="Nikosh" pitchFamily="2" charset="0"/>
                  </a:rPr>
                  <a:t> </a:t>
                </a:r>
                <a:endParaRPr lang="en-US" sz="4200" b="1" i="0" kern="1200" dirty="0">
                  <a:solidFill>
                    <a:srgbClr val="000000"/>
                  </a:solidFill>
                  <a:effectLst>
                    <a:outerShdw blurRad="34925" dist="12700" dir="14400000" rotWithShape="0">
                      <a:prstClr val="black">
                        <a:alpha val="21000"/>
                      </a:prstClr>
                    </a:outerShdw>
                  </a:effectLst>
                  <a:latin typeface="SutonnyMJ" pitchFamily="2" charset="0"/>
                  <a:ea typeface="+mn-ea"/>
                  <a:cs typeface="SutonnyMJ" pitchFamily="2" charset="0"/>
                </a:endParaRPr>
              </a:p>
              <a:p>
                <a:pPr marL="0" lvl="0" indent="0" algn="just">
                  <a:spcBef>
                    <a:spcPct val="20000"/>
                  </a:spcBef>
                  <a:buClr>
                    <a:srgbClr val="873624"/>
                  </a:buClr>
                  <a:buSzTx/>
                </a:pPr>
                <a:r>
                  <a:rPr lang="en-US" sz="4200" b="1" i="0" kern="1200" spc="-300" dirty="0">
                    <a:solidFill>
                      <a:srgbClr val="FF00FF"/>
                    </a:solidFill>
                    <a:effectLst>
                      <a:outerShdw blurRad="34925" dist="12700" dir="14400000" rotWithShape="0">
                        <a:prstClr val="black">
                          <a:alpha val="21000"/>
                        </a:prstClr>
                      </a:outerShdw>
                    </a:effectLst>
                    <a:latin typeface="Nikosh" pitchFamily="2" charset="0"/>
                    <a:ea typeface="+mn-ea"/>
                    <a:cs typeface="Nikosh" pitchFamily="2" charset="0"/>
                  </a:rPr>
                  <a:t>L =51</a:t>
                </a:r>
                <a14:m>
                  <m:oMath xmlns:m="http://schemas.openxmlformats.org/officeDocument/2006/math">
                    <m:r>
                      <a:rPr lang="en-US" sz="4200" b="1" kern="1200" spc="-300">
                        <a:solidFill>
                          <a:srgbClr val="FF00FF"/>
                        </a:solidFill>
                        <a:effectLst>
                          <a:outerShdw blurRad="34925" dist="12700" dir="14400000" rotWithShape="0">
                            <a:prstClr val="black">
                              <a:alpha val="21000"/>
                            </a:prstClr>
                          </a:outerShdw>
                        </a:effectLst>
                        <a:latin typeface="Cambria Math"/>
                        <a:ea typeface="Cambria Math"/>
                        <a:cs typeface="Times New Roman" pitchFamily="18" charset="0"/>
                      </a:rPr>
                      <m:t>°</m:t>
                    </m:r>
                  </m:oMath>
                </a14:m>
                <a:r>
                  <a:rPr lang="en-US" sz="4200" b="1" i="0" kern="1200" spc="-300" dirty="0">
                    <a:solidFill>
                      <a:srgbClr val="FF00FF"/>
                    </a:solidFill>
                    <a:effectLst>
                      <a:outerShdw blurRad="34925" dist="12700" dir="14400000" rotWithShape="0">
                        <a:prstClr val="black">
                          <a:alpha val="21000"/>
                        </a:prstClr>
                      </a:outerShdw>
                    </a:effectLst>
                    <a:latin typeface="Nikosh" pitchFamily="2" charset="0"/>
                    <a:ea typeface="+mn-ea"/>
                    <a:cs typeface="Nikosh" pitchFamily="2" charset="0"/>
                  </a:rPr>
                  <a:t> N, d = </a:t>
                </a:r>
                <a14:m>
                  <m:oMath xmlns:m="http://schemas.openxmlformats.org/officeDocument/2006/math">
                    <m:r>
                      <a:rPr lang="en-US" sz="4200" b="1" kern="1200" spc="-300">
                        <a:solidFill>
                          <a:srgbClr val="FF00FF"/>
                        </a:solidFill>
                        <a:effectLst>
                          <a:outerShdw blurRad="34925" dist="12700" dir="14400000" rotWithShape="0">
                            <a:prstClr val="black">
                              <a:alpha val="21000"/>
                            </a:prstClr>
                          </a:outerShdw>
                        </a:effectLst>
                        <a:latin typeface="Cambria Math"/>
                        <a:ea typeface="Cambria Math"/>
                        <a:cs typeface="Times New Roman" pitchFamily="18" charset="0"/>
                      </a:rPr>
                      <m:t>±</m:t>
                    </m:r>
                  </m:oMath>
                </a14:m>
                <a:r>
                  <a:rPr lang="en-US" sz="4200" b="1" i="0" kern="1200" spc="-300" dirty="0">
                    <a:solidFill>
                      <a:srgbClr val="FF00FF"/>
                    </a:solidFill>
                    <a:effectLst>
                      <a:outerShdw blurRad="34925" dist="12700" dir="14400000" rotWithShape="0">
                        <a:prstClr val="black">
                          <a:alpha val="21000"/>
                        </a:prstClr>
                      </a:outerShdw>
                    </a:effectLst>
                    <a:latin typeface="Nikosh" pitchFamily="2" charset="0"/>
                    <a:ea typeface="+mn-ea"/>
                    <a:cs typeface="Nikosh" pitchFamily="2" charset="0"/>
                  </a:rPr>
                  <a:t> 23.5</a:t>
                </a:r>
                <a14:m>
                  <m:oMath xmlns:m="http://schemas.openxmlformats.org/officeDocument/2006/math">
                    <m:r>
                      <a:rPr lang="en-US" sz="4200" b="1" kern="1200" spc="-300" dirty="0">
                        <a:solidFill>
                          <a:srgbClr val="FF00FF"/>
                        </a:solidFill>
                        <a:effectLst>
                          <a:outerShdw blurRad="34925" dist="12700" dir="14400000" rotWithShape="0">
                            <a:prstClr val="black">
                              <a:alpha val="21000"/>
                            </a:prstClr>
                          </a:outerShdw>
                        </a:effectLst>
                        <a:latin typeface="Cambria Math"/>
                        <a:ea typeface="Cambria Math"/>
                        <a:cs typeface="Times New Roman" pitchFamily="18" charset="0"/>
                      </a:rPr>
                      <m:t>°</m:t>
                    </m:r>
                  </m:oMath>
                </a14:m>
                <a:r>
                  <a:rPr lang="en-US" sz="4200" b="1" i="0" kern="1200" spc="-300" dirty="0">
                    <a:solidFill>
                      <a:srgbClr val="FF00FF"/>
                    </a:solidFill>
                    <a:effectLst>
                      <a:outerShdw blurRad="34925" dist="12700" dir="14400000" rotWithShape="0">
                        <a:prstClr val="black">
                          <a:alpha val="21000"/>
                        </a:prstClr>
                      </a:outerShdw>
                    </a:effectLst>
                    <a:latin typeface="Nikosh" pitchFamily="2" charset="0"/>
                    <a:ea typeface="+mn-ea"/>
                    <a:cs typeface="Nikosh" pitchFamily="2" charset="0"/>
                  </a:rPr>
                  <a:t> এবং h = 60</a:t>
                </a:r>
                <a14:m>
                  <m:oMath xmlns:m="http://schemas.openxmlformats.org/officeDocument/2006/math">
                    <m:r>
                      <a:rPr lang="en-US" sz="4200" b="1" kern="1200" spc="-300">
                        <a:solidFill>
                          <a:srgbClr val="FF00FF"/>
                        </a:solidFill>
                        <a:effectLst>
                          <a:outerShdw blurRad="34925" dist="12700" dir="14400000" rotWithShape="0">
                            <a:prstClr val="black">
                              <a:alpha val="21000"/>
                            </a:prstClr>
                          </a:outerShdw>
                        </a:effectLst>
                        <a:latin typeface="Cambria Math"/>
                        <a:ea typeface="Cambria Math"/>
                        <a:cs typeface="Times New Roman" pitchFamily="18" charset="0"/>
                      </a:rPr>
                      <m:t>°</m:t>
                    </m:r>
                  </m:oMath>
                </a14:m>
                <a:r>
                  <a:rPr lang="en-US" sz="4200" b="1" i="0" kern="1200" spc="-300" dirty="0">
                    <a:solidFill>
                      <a:srgbClr val="FF00FF"/>
                    </a:solidFill>
                    <a:effectLst>
                      <a:outerShdw blurRad="34925" dist="12700" dir="14400000" rotWithShape="0">
                        <a:prstClr val="black">
                          <a:alpha val="21000"/>
                        </a:prstClr>
                      </a:outerShdw>
                    </a:effectLst>
                    <a:latin typeface="Nikosh" pitchFamily="2" charset="0"/>
                    <a:ea typeface="+mn-ea"/>
                    <a:cs typeface="Nikosh" pitchFamily="2" charset="0"/>
                  </a:rPr>
                  <a:t>)</a:t>
                </a:r>
              </a:p>
              <a:p>
                <a:pPr marL="0"/>
                <a:endParaRPr lang="en-US" sz="4400" b="1" i="0" kern="1200" spc="-300" dirty="0"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utonnyMJ" pitchFamily="2" charset="0"/>
                  <a:ea typeface="+mn-ea"/>
                  <a:cs typeface="SutonnyMJ" pitchFamily="2" charset="0"/>
                  <a:sym typeface="Muli"/>
                </a:endParaRPr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295400" y="1398620"/>
                <a:ext cx="7152650" cy="3093406"/>
              </a:xfrm>
              <a:blipFill rotWithShape="1">
                <a:blip r:embed="rId2"/>
                <a:stretch>
                  <a:fillRect l="-3120" r="-4469" b="-30326"/>
                </a:stretch>
              </a:blipFill>
              <a:ln w="76200">
                <a:solidFill>
                  <a:srgbClr val="0000FF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40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7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6BA4789D-1E06-4882-B37C-F6B6AF4043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AC63AF5-F0F8-4216-B79A-9FB131AA54A5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05490026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732" y="514350"/>
            <a:ext cx="7228850" cy="1159800"/>
          </a:xfr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/>
          <a:lstStyle/>
          <a:p>
            <a:pPr lvl="0" algn="ctr">
              <a:spcBef>
                <a:spcPct val="20000"/>
              </a:spcBef>
            </a:pPr>
            <a:r>
              <a:rPr lang="en-US" sz="7200" kern="1200" spc="-300" dirty="0" err="1">
                <a:solidFill>
                  <a:srgbClr val="000000"/>
                </a:solidFill>
                <a:latin typeface="Nikosh" pitchFamily="2" charset="0"/>
                <a:ea typeface="Tinos"/>
                <a:cs typeface="Nikosh" pitchFamily="2" charset="0"/>
                <a:sym typeface="Muli"/>
              </a:rPr>
              <a:t>সমাধান</a:t>
            </a:r>
            <a:r>
              <a:rPr lang="en-US" sz="7200" kern="1200" spc="-300" dirty="0">
                <a:solidFill>
                  <a:srgbClr val="000000"/>
                </a:solidFill>
                <a:latin typeface="Nikosh" pitchFamily="2" charset="0"/>
                <a:ea typeface="Tinos"/>
                <a:cs typeface="Nikosh" pitchFamily="2" charset="0"/>
                <a:sym typeface="Muli"/>
              </a:rPr>
              <a:t> (</a:t>
            </a:r>
            <a:r>
              <a:rPr lang="en-US" sz="6600" kern="1200" spc="-300" dirty="0" err="1">
                <a:solidFill>
                  <a:srgbClr val="000000"/>
                </a:solidFill>
                <a:latin typeface="Times New Roman" panose="02020603050405020304" pitchFamily="18" charset="0"/>
                <a:ea typeface="Tinos"/>
                <a:cs typeface="Times New Roman" panose="02020603050405020304" pitchFamily="18" charset="0"/>
                <a:sym typeface="Muli"/>
              </a:rPr>
              <a:t>Soluation</a:t>
            </a:r>
            <a:r>
              <a:rPr lang="en-US" sz="7200" kern="1200" spc="-300" dirty="0">
                <a:solidFill>
                  <a:srgbClr val="000000"/>
                </a:solidFill>
                <a:latin typeface="Nikosh" pitchFamily="2" charset="0"/>
                <a:ea typeface="Tinos"/>
                <a:cs typeface="Nikosh" pitchFamily="2" charset="0"/>
                <a:sym typeface="Muli"/>
              </a:rPr>
              <a:t>)</a:t>
            </a:r>
            <a:endParaRPr lang="en-US" dirty="0">
              <a:solidFill>
                <a:srgbClr val="00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261732" y="1733550"/>
                <a:ext cx="7186318" cy="2758476"/>
              </a:xfrm>
              <a:ln w="38100">
                <a:solidFill>
                  <a:srgbClr val="FF0000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/>
              <a:lstStyle/>
              <a:p>
                <a:pPr marL="0" lvl="0"/>
                <a:r>
                  <a:rPr lang="en-US" sz="3200" b="1" i="0" spc="-150" dirty="0" err="1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দেওয়া</a:t>
                </a:r>
                <a:r>
                  <a:rPr lang="en-US" sz="3200" b="1" i="0" spc="-15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3200" b="1" i="0" spc="-150" dirty="0" err="1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আছে</a:t>
                </a:r>
                <a:r>
                  <a:rPr lang="en-US" sz="3200" b="1" i="0" spc="-15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 , </a:t>
                </a:r>
              </a:p>
              <a:p>
                <a:pPr marL="0" lvl="0"/>
                <a:r>
                  <a:rPr lang="en-US" sz="3600" b="1" i="0" kern="1200" spc="-150" dirty="0">
                    <a:solidFill>
                      <a:prstClr val="black"/>
                    </a:solidFill>
                    <a:effectLst>
                      <a:outerShdw blurRad="34925" dist="12700" dir="14400000" rotWithShape="0">
                        <a:prstClr val="black">
                          <a:alpha val="21000"/>
                        </a:prstClr>
                      </a:outerShdw>
                    </a:effectLst>
                    <a:latin typeface="Nikosh" pitchFamily="2" charset="0"/>
                    <a:cs typeface="Nikosh" pitchFamily="2" charset="0"/>
                  </a:rPr>
                  <a:t>h = 60</a:t>
                </a:r>
                <a14:m>
                  <m:oMath xmlns:m="http://schemas.openxmlformats.org/officeDocument/2006/math">
                    <m:r>
                      <a:rPr lang="en-US" sz="3600" b="1" kern="1200" spc="-150">
                        <a:solidFill>
                          <a:prstClr val="black"/>
                        </a:solidFill>
                        <a:effectLst>
                          <a:outerShdw blurRad="34925" dist="12700" dir="14400000" rotWithShape="0">
                            <a:prstClr val="black">
                              <a:alpha val="21000"/>
                            </a:prstClr>
                          </a:outerShdw>
                        </a:effectLst>
                        <a:latin typeface="Cambria Math"/>
                        <a:ea typeface="Cambria Math"/>
                        <a:cs typeface="Times New Roman" pitchFamily="18" charset="0"/>
                      </a:rPr>
                      <m:t>°</m:t>
                    </m:r>
                    <m:r>
                      <a:rPr lang="en-US" sz="3600" b="1" i="0" kern="1200" spc="-150">
                        <a:solidFill>
                          <a:prstClr val="black"/>
                        </a:solidFill>
                        <a:effectLst>
                          <a:outerShdw blurRad="34925" dist="12700" dir="14400000" rotWithShape="0">
                            <a:prstClr val="black">
                              <a:alpha val="21000"/>
                            </a:prstClr>
                          </a:outerShdw>
                        </a:effectLst>
                        <a:latin typeface="Cambria Math"/>
                        <a:ea typeface="Cambria Math"/>
                        <a:cs typeface="Times New Roman" pitchFamily="18" charset="0"/>
                      </a:rPr>
                      <m:t>, </m:t>
                    </m:r>
                  </m:oMath>
                </a14:m>
                <a:endParaRPr lang="en-US" sz="3600" b="1" i="0" kern="1200" spc="-150" dirty="0">
                  <a:solidFill>
                    <a:prstClr val="black"/>
                  </a:solidFill>
                  <a:effectLst>
                    <a:outerShdw blurRad="34925" dist="12700" dir="14400000" rotWithShape="0">
                      <a:prstClr val="black">
                        <a:alpha val="21000"/>
                      </a:prstClr>
                    </a:outerShdw>
                  </a:effectLst>
                  <a:latin typeface="Nikosh" pitchFamily="2" charset="0"/>
                  <a:ea typeface="Cambria Math"/>
                  <a:cs typeface="Nikosh" pitchFamily="2" charset="0"/>
                </a:endParaRPr>
              </a:p>
              <a:p>
                <a:pPr marL="0" lvl="0" indent="0" algn="just">
                  <a:buClr>
                    <a:srgbClr val="873624"/>
                  </a:buClr>
                  <a:buSzTx/>
                </a:pP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3600" b="1" i="0" kern="1200" spc="-150" dirty="0">
                        <a:solidFill>
                          <a:prstClr val="black"/>
                        </a:solidFill>
                        <a:effectLst>
                          <a:outerShdw blurRad="34925" dist="12700" dir="14400000" rotWithShape="0">
                            <a:prstClr val="black">
                              <a:alpha val="21000"/>
                            </a:prstClr>
                          </a:outerShdw>
                        </a:effectLst>
                        <a:latin typeface="Nikosh" pitchFamily="2" charset="0"/>
                        <a:cs typeface="Nikosh" pitchFamily="2" charset="0"/>
                      </a:rPr>
                      <m:t>L</m:t>
                    </m:r>
                    <m:r>
                      <m:rPr>
                        <m:nor/>
                      </m:rPr>
                      <a:rPr lang="en-US" sz="3600" b="1" i="0" kern="1200" spc="-150" dirty="0">
                        <a:solidFill>
                          <a:prstClr val="black"/>
                        </a:solidFill>
                        <a:effectLst>
                          <a:outerShdw blurRad="34925" dist="12700" dir="14400000" rotWithShape="0">
                            <a:prstClr val="black">
                              <a:alpha val="21000"/>
                            </a:prstClr>
                          </a:outerShdw>
                        </a:effectLst>
                        <a:latin typeface="Nikosh" pitchFamily="2" charset="0"/>
                        <a:cs typeface="Nikosh" pitchFamily="2" charset="0"/>
                      </a:rPr>
                      <m:t> = </m:t>
                    </m:r>
                    <m:r>
                      <m:rPr>
                        <m:nor/>
                      </m:rPr>
                      <a:rPr lang="en-US" sz="3600" b="1" i="0" kern="1200" spc="-150" dirty="0">
                        <a:solidFill>
                          <a:prstClr val="black"/>
                        </a:solidFill>
                        <a:effectLst>
                          <a:outerShdw blurRad="34925" dist="12700" dir="14400000" rotWithShape="0">
                            <a:prstClr val="black">
                              <a:alpha val="21000"/>
                            </a:prstClr>
                          </a:outerShdw>
                        </a:effectLst>
                        <a:latin typeface="Nikosh" pitchFamily="2" charset="0"/>
                        <a:cs typeface="Nikosh" pitchFamily="2" charset="0"/>
                      </a:rPr>
                      <m:t>51</m:t>
                    </m:r>
                    <m:r>
                      <a:rPr lang="en-US" sz="3600" b="1" kern="1200" spc="-150">
                        <a:solidFill>
                          <a:prstClr val="black"/>
                        </a:solidFill>
                        <a:effectLst>
                          <a:outerShdw blurRad="34925" dist="12700" dir="14400000" rotWithShape="0">
                            <a:prstClr val="black">
                              <a:alpha val="21000"/>
                            </a:prstClr>
                          </a:outerShdw>
                        </a:effectLst>
                        <a:latin typeface="Cambria Math"/>
                        <a:ea typeface="Cambria Math"/>
                        <a:cs typeface="Times New Roman" pitchFamily="18" charset="0"/>
                      </a:rPr>
                      <m:t>°</m:t>
                    </m:r>
                    <m:r>
                      <m:rPr>
                        <m:nor/>
                      </m:rPr>
                      <a:rPr lang="en-US" sz="3600" b="1" i="0" kern="1200" spc="-150" dirty="0">
                        <a:solidFill>
                          <a:prstClr val="black"/>
                        </a:solidFill>
                        <a:effectLst>
                          <a:outerShdw blurRad="34925" dist="12700" dir="14400000" rotWithShape="0">
                            <a:prstClr val="black">
                              <a:alpha val="21000"/>
                            </a:prstClr>
                          </a:outerShdw>
                        </a:effectLst>
                        <a:latin typeface="Nikosh" pitchFamily="2" charset="0"/>
                        <a:cs typeface="Nikosh" pitchFamily="2" charset="0"/>
                      </a:rPr>
                      <m:t> </m:t>
                    </m:r>
                  </m:oMath>
                </a14:m>
                <a:r>
                  <a:rPr lang="en-US" sz="3600" b="1" i="0" kern="1200" spc="-150" dirty="0">
                    <a:solidFill>
                      <a:prstClr val="black"/>
                    </a:solidFill>
                    <a:effectLst>
                      <a:outerShdw blurRad="34925" dist="12700" dir="14400000" rotWithShape="0">
                        <a:prstClr val="black">
                          <a:alpha val="21000"/>
                        </a:prstClr>
                      </a:outerShdw>
                    </a:effectLst>
                    <a:latin typeface="Nikosh" pitchFamily="2" charset="0"/>
                    <a:cs typeface="Nikosh" pitchFamily="2" charset="0"/>
                  </a:rPr>
                  <a:t>, </a:t>
                </a:r>
              </a:p>
              <a:p>
                <a:pPr marL="0" lvl="0" indent="0" algn="just">
                  <a:buClr>
                    <a:srgbClr val="873624"/>
                  </a:buClr>
                  <a:buSzTx/>
                </a:pPr>
                <a:r>
                  <a:rPr lang="en-US" sz="3600" b="1" i="0" kern="1200" spc="-150" dirty="0">
                    <a:solidFill>
                      <a:prstClr val="black"/>
                    </a:solidFill>
                    <a:effectLst>
                      <a:outerShdw blurRad="34925" dist="12700" dir="14400000" rotWithShape="0">
                        <a:prstClr val="black">
                          <a:alpha val="21000"/>
                        </a:prstClr>
                      </a:outerShdw>
                    </a:effectLst>
                    <a:latin typeface="Nikosh" pitchFamily="2" charset="0"/>
                    <a:cs typeface="Nikosh" pitchFamily="2" charset="0"/>
                  </a:rPr>
                  <a:t>d = </a:t>
                </a:r>
                <a14:m>
                  <m:oMath xmlns:m="http://schemas.openxmlformats.org/officeDocument/2006/math">
                    <m:r>
                      <a:rPr lang="en-US" sz="3600" b="1" kern="1200" spc="-150">
                        <a:solidFill>
                          <a:prstClr val="black"/>
                        </a:solidFill>
                        <a:effectLst>
                          <a:outerShdw blurRad="34925" dist="12700" dir="14400000" rotWithShape="0">
                            <a:prstClr val="black">
                              <a:alpha val="21000"/>
                            </a:prstClr>
                          </a:outerShdw>
                        </a:effectLst>
                        <a:latin typeface="Cambria Math"/>
                        <a:ea typeface="Cambria Math"/>
                        <a:cs typeface="Times New Roman" pitchFamily="18" charset="0"/>
                      </a:rPr>
                      <m:t>±</m:t>
                    </m:r>
                  </m:oMath>
                </a14:m>
                <a:r>
                  <a:rPr lang="en-US" sz="3600" b="1" i="0" kern="1200" spc="-150" dirty="0">
                    <a:solidFill>
                      <a:prstClr val="black"/>
                    </a:solidFill>
                    <a:effectLst>
                      <a:outerShdw blurRad="34925" dist="12700" dir="14400000" rotWithShape="0">
                        <a:prstClr val="black">
                          <a:alpha val="21000"/>
                        </a:prstClr>
                      </a:outerShdw>
                    </a:effectLst>
                    <a:latin typeface="Nikosh" pitchFamily="2" charset="0"/>
                    <a:cs typeface="Nikosh" pitchFamily="2" charset="0"/>
                  </a:rPr>
                  <a:t> 23.5</a:t>
                </a:r>
                <a14:m>
                  <m:oMath xmlns:m="http://schemas.openxmlformats.org/officeDocument/2006/math">
                    <m:r>
                      <a:rPr lang="en-US" sz="3600" b="1" kern="1200" spc="-150" dirty="0">
                        <a:solidFill>
                          <a:prstClr val="black"/>
                        </a:solidFill>
                        <a:effectLst>
                          <a:outerShdw blurRad="34925" dist="12700" dir="14400000" rotWithShape="0">
                            <a:prstClr val="black">
                              <a:alpha val="21000"/>
                            </a:prstClr>
                          </a:outerShdw>
                        </a:effectLst>
                        <a:latin typeface="Cambria Math"/>
                        <a:ea typeface="Cambria Math"/>
                        <a:cs typeface="Times New Roman" pitchFamily="18" charset="0"/>
                      </a:rPr>
                      <m:t>° ,</m:t>
                    </m:r>
                    <m:r>
                      <a:rPr lang="en-US" sz="3600" b="1" i="0" kern="1200" spc="-150" dirty="0">
                        <a:solidFill>
                          <a:prstClr val="black"/>
                        </a:solidFill>
                        <a:effectLst>
                          <a:outerShdw blurRad="34925" dist="12700" dir="14400000" rotWithShape="0">
                            <a:prstClr val="black">
                              <a:alpha val="21000"/>
                            </a:prstClr>
                          </a:outerShdw>
                        </a:effectLst>
                        <a:latin typeface="Cambria Math"/>
                        <a:ea typeface="Cambria Math"/>
                        <a:cs typeface="Times New Roman" pitchFamily="18" charset="0"/>
                      </a:rPr>
                      <m:t>   </m:t>
                    </m:r>
                  </m:oMath>
                </a14:m>
                <a:endParaRPr lang="en-US" sz="3600" b="1" i="0" kern="1200" spc="-150" dirty="0">
                  <a:solidFill>
                    <a:prstClr val="black"/>
                  </a:solidFill>
                  <a:effectLst>
                    <a:outerShdw blurRad="34925" dist="12700" dir="14400000" rotWithShape="0">
                      <a:prstClr val="black">
                        <a:alpha val="21000"/>
                      </a:prstClr>
                    </a:outerShdw>
                  </a:effectLst>
                  <a:latin typeface="Nikosh" pitchFamily="2" charset="0"/>
                  <a:ea typeface="Cambria Math"/>
                  <a:cs typeface="Nikosh" pitchFamily="2" charset="0"/>
                </a:endParaRPr>
              </a:p>
              <a:p>
                <a:pPr marL="0" lvl="0" indent="0" algn="just">
                  <a:buClr>
                    <a:srgbClr val="873624"/>
                  </a:buClr>
                  <a:buSzTx/>
                </a:pP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3600" b="1" i="0" kern="1200" spc="-150" dirty="0">
                        <a:solidFill>
                          <a:prstClr val="black"/>
                        </a:solidFill>
                        <a:latin typeface="Nikosh" pitchFamily="2" charset="0"/>
                        <a:cs typeface="Nikosh" pitchFamily="2" charset="0"/>
                      </a:rPr>
                      <m:t>স</m:t>
                    </m:r>
                    <m:r>
                      <m:rPr>
                        <m:nor/>
                      </m:rPr>
                      <a:rPr lang="en-US" sz="3600" b="1" i="0" kern="1200" spc="-150" dirty="0" smtClean="0">
                        <a:solidFill>
                          <a:prstClr val="black"/>
                        </a:solidFill>
                        <a:latin typeface="Nikosh" pitchFamily="2" charset="0"/>
                        <a:cs typeface="Nikosh" pitchFamily="2" charset="0"/>
                      </a:rPr>
                      <m:t>ূর্য্যের  অ্যাজিমাথ </m:t>
                    </m:r>
                    <m:r>
                      <m:rPr>
                        <m:nor/>
                      </m:rPr>
                      <a:rPr lang="en-US" sz="3600" b="1" i="0" kern="1200" spc="-150" dirty="0" smtClean="0">
                        <a:solidFill>
                          <a:prstClr val="black"/>
                        </a:solidFill>
                        <a:latin typeface="Nikosh" pitchFamily="2" charset="0"/>
                        <a:cs typeface="Nikosh" pitchFamily="2" charset="0"/>
                      </a:rPr>
                      <m:t>(</m:t>
                    </m:r>
                    <m:r>
                      <m:rPr>
                        <m:nor/>
                      </m:rPr>
                      <a:rPr lang="en-US" sz="3600" b="1" i="0" kern="1200" spc="-150" dirty="0">
                        <a:solidFill>
                          <a:prstClr val="black"/>
                        </a:solidFill>
                        <a:effectLst>
                          <a:outerShdw blurRad="34925" dist="12700" dir="14400000" rotWithShape="0">
                            <a:prstClr val="black">
                              <a:alpha val="21000"/>
                            </a:prstClr>
                          </a:outerShdw>
                        </a:effectLst>
                        <a:latin typeface="Nikosh" pitchFamily="2" charset="0"/>
                        <a:cs typeface="Nikosh" pitchFamily="2" charset="0"/>
                      </a:rPr>
                      <m:t>Z</m:t>
                    </m:r>
                    <m:r>
                      <m:rPr>
                        <m:nor/>
                      </m:rPr>
                      <a:rPr lang="en-US" sz="3600" b="1" i="0" kern="1200" spc="-150" dirty="0" smtClean="0">
                        <a:solidFill>
                          <a:prstClr val="black"/>
                        </a:solidFill>
                        <a:latin typeface="Nikosh" pitchFamily="2" charset="0"/>
                        <a:cs typeface="Nikosh" pitchFamily="2" charset="0"/>
                      </a:rPr>
                      <m:t>)</m:t>
                    </m:r>
                    <m:r>
                      <m:rPr>
                        <m:nor/>
                      </m:rPr>
                      <a:rPr lang="en-US" sz="3600" b="1" i="0" kern="1200" spc="-150" dirty="0">
                        <a:solidFill>
                          <a:prstClr val="black"/>
                        </a:solidFill>
                        <a:latin typeface="Nikosh" pitchFamily="2" charset="0"/>
                        <a:cs typeface="Nikosh" pitchFamily="2" charset="0"/>
                      </a:rPr>
                      <m:t> </m:t>
                    </m:r>
                  </m:oMath>
                </a14:m>
                <a:r>
                  <a:rPr lang="en-US" sz="3600" b="1" i="0" kern="1200" spc="-150" dirty="0">
                    <a:solidFill>
                      <a:prstClr val="black"/>
                    </a:solidFill>
                    <a:effectLst>
                      <a:outerShdw blurRad="34925" dist="12700" dir="14400000" rotWithShape="0">
                        <a:prstClr val="black">
                          <a:alpha val="21000"/>
                        </a:prstClr>
                      </a:outerShdw>
                    </a:effectLst>
                    <a:latin typeface="Nikosh" pitchFamily="2" charset="0"/>
                    <a:cs typeface="Nikosh" pitchFamily="2" charset="0"/>
                  </a:rPr>
                  <a:t>= ?</a:t>
                </a:r>
              </a:p>
              <a:p>
                <a:pPr marL="0" lvl="0" indent="0">
                  <a:spcBef>
                    <a:spcPct val="20000"/>
                  </a:spcBef>
                  <a:buClr>
                    <a:srgbClr val="873624"/>
                  </a:buClr>
                  <a:buSzTx/>
                </a:pPr>
                <a:endParaRPr lang="en-US" sz="800" i="0" kern="1200" dirty="0">
                  <a:solidFill>
                    <a:prstClr val="black"/>
                  </a:solidFill>
                  <a:effectLst>
                    <a:outerShdw blurRad="34925" dist="12700" dir="14400000" rotWithShape="0">
                      <a:prstClr val="black">
                        <a:alpha val="21000"/>
                      </a:prstClr>
                    </a:outerShdw>
                  </a:effectLst>
                  <a:latin typeface="SutonnyMJ" pitchFamily="2" charset="0"/>
                  <a:cs typeface="SutonnyMJ" pitchFamily="2" charset="0"/>
                </a:endParaRPr>
              </a:p>
              <a:p>
                <a:endParaRPr lang="en-US" sz="4400" i="0" dirty="0"/>
              </a:p>
              <a:p>
                <a:pPr marL="0" lvl="0"/>
                <a:endParaRPr lang="en-US" sz="4400" b="1" i="0" dirty="0">
                  <a:solidFill>
                    <a:srgbClr val="FF0000"/>
                  </a:solidFill>
                  <a:latin typeface="Nikosh" pitchFamily="2" charset="0"/>
                  <a:cs typeface="Nikosh" pitchFamily="2" charset="0"/>
                </a:endParaRPr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261732" y="1733550"/>
                <a:ext cx="7186318" cy="2758476"/>
              </a:xfrm>
              <a:blipFill rotWithShape="1">
                <a:blip r:embed="rId2"/>
                <a:stretch>
                  <a:fillRect l="-3207" t="-436" b="-65142"/>
                </a:stretch>
              </a:blipFill>
              <a:ln w="38100">
                <a:solidFill>
                  <a:srgbClr val="FF000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41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7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4F796954-D116-40AE-B564-478F9E6B3E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00AA62B-07F1-4605-9998-A94C228C987D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24427306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371600" y="590550"/>
                <a:ext cx="7076449" cy="3901476"/>
              </a:xfrm>
              <a:ln w="76200">
                <a:solidFill>
                  <a:srgbClr val="0000FF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/>
              <a:lstStyle/>
              <a:p>
                <a:pPr marL="0" lvl="0" indent="0">
                  <a:lnSpc>
                    <a:spcPts val="3800"/>
                  </a:lnSpc>
                  <a:buClr>
                    <a:srgbClr val="873624"/>
                  </a:buClr>
                  <a:buSzTx/>
                </a:pPr>
                <a:r>
                  <a:rPr lang="en-US" sz="3600" b="1" i="0" kern="1200" dirty="0">
                    <a:solidFill>
                      <a:srgbClr val="002060"/>
                    </a:solidFill>
                    <a:effectLst>
                      <a:outerShdw blurRad="34925" dist="12700" dir="14400000" rotWithShape="0">
                        <a:prstClr val="black">
                          <a:alpha val="21000"/>
                        </a:prstClr>
                      </a:outerShdw>
                    </a:effectLst>
                    <a:latin typeface="SutonnyMJ" pitchFamily="2" charset="0"/>
                    <a:cs typeface="SutonnyMJ" pitchFamily="2" charset="0"/>
                  </a:rPr>
                  <a:t>Avgiv </a:t>
                </a:r>
                <a:r>
                  <a:rPr lang="en-US" sz="3600" b="1" i="0" kern="1200" dirty="0" err="1">
                    <a:solidFill>
                      <a:srgbClr val="002060"/>
                    </a:solidFill>
                    <a:effectLst>
                      <a:outerShdw blurRad="34925" dist="12700" dir="14400000" rotWithShape="0">
                        <a:prstClr val="black">
                          <a:alpha val="21000"/>
                        </a:prstClr>
                      </a:outerShdw>
                    </a:effectLst>
                    <a:latin typeface="SutonnyMJ" pitchFamily="2" charset="0"/>
                    <a:cs typeface="SutonnyMJ" pitchFamily="2" charset="0"/>
                  </a:rPr>
                  <a:t>Rvwb</a:t>
                </a:r>
                <a:r>
                  <a:rPr lang="en-US" sz="3600" b="1" i="0" kern="1200" dirty="0">
                    <a:solidFill>
                      <a:srgbClr val="002060"/>
                    </a:solidFill>
                    <a:effectLst>
                      <a:outerShdw blurRad="34925" dist="12700" dir="14400000" rotWithShape="0">
                        <a:prstClr val="black">
                          <a:alpha val="21000"/>
                        </a:prstClr>
                      </a:outerShdw>
                    </a:effectLst>
                    <a:latin typeface="SutonnyMJ" pitchFamily="2" charset="0"/>
                    <a:cs typeface="SutonnyMJ" pitchFamily="2" charset="0"/>
                  </a:rPr>
                  <a:t>, </a:t>
                </a:r>
              </a:p>
              <a:p>
                <a:pPr marL="0" lvl="0" indent="0">
                  <a:lnSpc>
                    <a:spcPct val="120000"/>
                  </a:lnSpc>
                  <a:buClr>
                    <a:srgbClr val="873624"/>
                  </a:buClr>
                  <a:buSzTx/>
                </a:pPr>
                <a:r>
                  <a:rPr lang="en-US" sz="4800" b="1" i="0" kern="1200" spc="-300" dirty="0" err="1">
                    <a:solidFill>
                      <a:prstClr val="black"/>
                    </a:solidFill>
                    <a:latin typeface="Times New Roman" pitchFamily="18" charset="0"/>
                    <a:cs typeface="Times New Roman" pitchFamily="18" charset="0"/>
                  </a:rPr>
                  <a:t>Tan.</a:t>
                </a:r>
                <a:r>
                  <a:rPr lang="en-US" sz="4800" b="1" i="0" kern="1200" spc="-300" dirty="0" err="1">
                    <a:solidFill>
                      <a:prstClr val="black"/>
                    </a:solidFill>
                    <a:latin typeface="Nikosh" pitchFamily="2" charset="0"/>
                    <a:cs typeface="Nikosh" pitchFamily="2" charset="0"/>
                  </a:rPr>
                  <a:t>z</a:t>
                </a:r>
                <a:r>
                  <a:rPr lang="en-US" sz="4800" b="1" i="0" kern="1200" spc="-300" dirty="0">
                    <a:solidFill>
                      <a:prstClr val="black"/>
                    </a:solidFill>
                    <a:latin typeface="Times New Roman" pitchFamily="18" charset="0"/>
                    <a:cs typeface="Times New Roman" pitchFamily="18" charset="0"/>
                  </a:rPr>
                  <a:t> =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4800" b="1" i="1" kern="1200" spc="-30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fPr>
                      <m:num>
                        <m:r>
                          <a:rPr lang="en-US" sz="4800" b="1" i="0" kern="1200" spc="-300">
                            <a:solidFill>
                              <a:prstClr val="black"/>
                            </a:solidFill>
                            <a:latin typeface="Cambria Math"/>
                            <a:cs typeface="Times New Roman" pitchFamily="18" charset="0"/>
                          </a:rPr>
                          <m:t>𝐬𝐢𝐧</m:t>
                        </m:r>
                        <m:r>
                          <a:rPr lang="en-US" sz="4800" b="1" i="0" kern="1200" spc="-300" smtClean="0">
                            <a:solidFill>
                              <a:prstClr val="black"/>
                            </a:solidFill>
                            <a:latin typeface="Cambria Math"/>
                            <a:cs typeface="Times New Roman" pitchFamily="18" charset="0"/>
                          </a:rPr>
                          <m:t>.</m:t>
                        </m:r>
                        <m:r>
                          <a:rPr lang="en-US" sz="4800" b="1" i="0" kern="1200" spc="-300">
                            <a:solidFill>
                              <a:prstClr val="black"/>
                            </a:solidFill>
                            <a:latin typeface="Cambria Math"/>
                            <a:cs typeface="Times New Roman" pitchFamily="18" charset="0"/>
                          </a:rPr>
                          <m:t>𝐡</m:t>
                        </m:r>
                      </m:num>
                      <m:den>
                        <m:r>
                          <a:rPr lang="en-US" sz="4800" b="1" i="0" kern="1200" spc="-300">
                            <a:solidFill>
                              <a:prstClr val="black"/>
                            </a:solidFill>
                            <a:latin typeface="Cambria Math"/>
                            <a:cs typeface="Times New Roman" pitchFamily="18" charset="0"/>
                          </a:rPr>
                          <m:t>𝐬𝐢𝐧</m:t>
                        </m:r>
                        <m:r>
                          <a:rPr lang="en-US" sz="4800" b="1" i="0" kern="1200" spc="-300" smtClean="0">
                            <a:solidFill>
                              <a:prstClr val="black"/>
                            </a:solidFill>
                            <a:latin typeface="Cambria Math"/>
                            <a:cs typeface="Times New Roman" pitchFamily="18" charset="0"/>
                          </a:rPr>
                          <m:t>.</m:t>
                        </m:r>
                        <m:r>
                          <a:rPr lang="en-US" sz="4800" b="1" i="0" kern="1200" spc="-300">
                            <a:solidFill>
                              <a:prstClr val="black"/>
                            </a:solidFill>
                            <a:latin typeface="Cambria Math"/>
                            <a:cs typeface="Times New Roman" pitchFamily="18" charset="0"/>
                          </a:rPr>
                          <m:t>𝐋</m:t>
                        </m:r>
                        <m:r>
                          <a:rPr lang="en-US" sz="4800" b="1" i="0" kern="1200" spc="-300">
                            <a:solidFill>
                              <a:prstClr val="black"/>
                            </a:solidFill>
                            <a:latin typeface="Cambria Math"/>
                            <a:cs typeface="Times New Roman" pitchFamily="18" charset="0"/>
                          </a:rPr>
                          <m:t> .</m:t>
                        </m:r>
                        <m:r>
                          <a:rPr lang="en-US" sz="4800" b="1" i="0" kern="1200" spc="-300">
                            <a:solidFill>
                              <a:prstClr val="black"/>
                            </a:solidFill>
                            <a:latin typeface="Cambria Math"/>
                            <a:cs typeface="Times New Roman" pitchFamily="18" charset="0"/>
                          </a:rPr>
                          <m:t>𝐜𝐨𝐬</m:t>
                        </m:r>
                        <m:r>
                          <a:rPr lang="en-US" sz="4800" b="1" i="0" kern="1200" spc="-300" smtClean="0">
                            <a:solidFill>
                              <a:prstClr val="black"/>
                            </a:solidFill>
                            <a:latin typeface="Cambria Math"/>
                            <a:cs typeface="Times New Roman" pitchFamily="18" charset="0"/>
                          </a:rPr>
                          <m:t>.</m:t>
                        </m:r>
                        <m:r>
                          <a:rPr lang="en-US" sz="4800" b="1" i="0" kern="1200" spc="-300">
                            <a:solidFill>
                              <a:prstClr val="black"/>
                            </a:solidFill>
                            <a:latin typeface="Cambria Math"/>
                            <a:cs typeface="Times New Roman" pitchFamily="18" charset="0"/>
                          </a:rPr>
                          <m:t>𝐡</m:t>
                        </m:r>
                        <m:r>
                          <a:rPr lang="en-US" sz="4800" b="1" i="0" kern="1200" spc="-300">
                            <a:solidFill>
                              <a:prstClr val="black"/>
                            </a:solidFill>
                            <a:latin typeface="Cambria Math"/>
                            <a:cs typeface="Times New Roman" pitchFamily="18" charset="0"/>
                          </a:rPr>
                          <m:t> −</m:t>
                        </m:r>
                        <m:r>
                          <a:rPr lang="en-US" sz="4800" b="1" i="0" kern="1200" spc="-300">
                            <a:solidFill>
                              <a:prstClr val="black"/>
                            </a:solidFill>
                            <a:latin typeface="Cambria Math"/>
                            <a:cs typeface="Times New Roman" pitchFamily="18" charset="0"/>
                          </a:rPr>
                          <m:t>𝐜𝐨𝐬</m:t>
                        </m:r>
                        <m:r>
                          <a:rPr lang="en-US" sz="4800" b="1" i="0" kern="1200" spc="-300" smtClean="0">
                            <a:solidFill>
                              <a:prstClr val="black"/>
                            </a:solidFill>
                            <a:latin typeface="Cambria Math"/>
                            <a:cs typeface="Times New Roman" pitchFamily="18" charset="0"/>
                          </a:rPr>
                          <m:t>.</m:t>
                        </m:r>
                        <m:r>
                          <a:rPr lang="en-US" sz="4800" b="1" i="0" kern="1200" spc="-300">
                            <a:solidFill>
                              <a:prstClr val="black"/>
                            </a:solidFill>
                            <a:latin typeface="Cambria Math"/>
                            <a:cs typeface="Times New Roman" pitchFamily="18" charset="0"/>
                          </a:rPr>
                          <m:t>𝐋</m:t>
                        </m:r>
                        <m:r>
                          <a:rPr lang="en-US" sz="4800" b="1" i="0" kern="1200" spc="-300">
                            <a:solidFill>
                              <a:prstClr val="black"/>
                            </a:solidFill>
                            <a:latin typeface="Cambria Math"/>
                            <a:cs typeface="Times New Roman" pitchFamily="18" charset="0"/>
                          </a:rPr>
                          <m:t> .</m:t>
                        </m:r>
                        <m:r>
                          <a:rPr lang="en-US" sz="4800" b="1" i="0" kern="1200" spc="-300">
                            <a:solidFill>
                              <a:prstClr val="black"/>
                            </a:solidFill>
                            <a:latin typeface="Cambria Math"/>
                            <a:cs typeface="Times New Roman" pitchFamily="18" charset="0"/>
                          </a:rPr>
                          <m:t>𝐭𝐚𝐧𝐝</m:t>
                        </m:r>
                      </m:den>
                    </m:f>
                  </m:oMath>
                </a14:m>
                <a:r>
                  <a:rPr lang="en-US" sz="4800" b="1" i="0" kern="1200" spc="-300" dirty="0">
                    <a:solidFill>
                      <a:prstClr val="black"/>
                    </a:solidFill>
                    <a:latin typeface="Times New Roman" pitchFamily="18" charset="0"/>
                    <a:cs typeface="Times New Roman" pitchFamily="18" charset="0"/>
                  </a:rPr>
                  <a:t>  or    </a:t>
                </a:r>
              </a:p>
              <a:p>
                <a:pPr marL="0" lvl="0" indent="0">
                  <a:lnSpc>
                    <a:spcPct val="120000"/>
                  </a:lnSpc>
                  <a:buClr>
                    <a:srgbClr val="873624"/>
                  </a:buClr>
                  <a:buSzTx/>
                </a:pPr>
                <a:r>
                  <a:rPr lang="en-US" sz="3600" b="1" i="0" kern="1200" spc="-150" dirty="0">
                    <a:solidFill>
                      <a:prstClr val="black"/>
                    </a:solidFill>
                    <a:latin typeface="Times New Roman" pitchFamily="18" charset="0"/>
                    <a:ea typeface="+mn-ea"/>
                    <a:cs typeface="Times New Roman" pitchFamily="18" charset="0"/>
                  </a:rPr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600" b="1" i="1" kern="1200" spc="-15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+mn-ea"/>
                            <a:cs typeface="Times New Roman" pitchFamily="18" charset="0"/>
                          </a:rPr>
                        </m:ctrlPr>
                      </m:fPr>
                      <m:num>
                        <m:r>
                          <a:rPr lang="en-US" sz="3600" b="1" i="0" kern="1200" spc="-150">
                            <a:solidFill>
                              <a:prstClr val="black"/>
                            </a:solidFill>
                            <a:latin typeface="Cambria Math"/>
                            <a:ea typeface="+mn-ea"/>
                            <a:cs typeface="Times New Roman" pitchFamily="18" charset="0"/>
                          </a:rPr>
                          <m:t>𝐬𝐢𝐧𝟔𝟎</m:t>
                        </m:r>
                        <m:r>
                          <a:rPr lang="en-US" sz="3600" b="1" i="0" kern="1200" spc="-150">
                            <a:solidFill>
                              <a:prstClr val="black"/>
                            </a:solidFill>
                            <a:latin typeface="Cambria Math"/>
                            <a:ea typeface="Cambria Math"/>
                            <a:cs typeface="Times New Roman" pitchFamily="18" charset="0"/>
                          </a:rPr>
                          <m:t>°</m:t>
                        </m:r>
                      </m:num>
                      <m:den>
                        <m:r>
                          <a:rPr lang="en-US" sz="3600" b="1" i="0" kern="1200" spc="-150">
                            <a:solidFill>
                              <a:prstClr val="black"/>
                            </a:solidFill>
                            <a:latin typeface="Cambria Math"/>
                            <a:ea typeface="+mn-ea"/>
                            <a:cs typeface="Times New Roman" pitchFamily="18" charset="0"/>
                          </a:rPr>
                          <m:t>𝐬𝐢𝐧𝟓𝟏</m:t>
                        </m:r>
                        <m:r>
                          <a:rPr lang="en-US" sz="3600" b="1" i="0" kern="1200" spc="-150">
                            <a:solidFill>
                              <a:prstClr val="black"/>
                            </a:solidFill>
                            <a:latin typeface="Cambria Math"/>
                            <a:ea typeface="Cambria Math"/>
                            <a:cs typeface="Times New Roman" pitchFamily="18" charset="0"/>
                          </a:rPr>
                          <m:t>°</m:t>
                        </m:r>
                        <m:r>
                          <a:rPr lang="en-US" sz="3600" b="1" i="0" kern="1200" spc="-150">
                            <a:solidFill>
                              <a:prstClr val="black"/>
                            </a:solidFill>
                            <a:latin typeface="Cambria Math"/>
                            <a:ea typeface="+mn-ea"/>
                            <a:cs typeface="Times New Roman" pitchFamily="18" charset="0"/>
                          </a:rPr>
                          <m:t> </m:t>
                        </m:r>
                        <m:r>
                          <a:rPr lang="en-US" sz="3600" b="1" i="0" kern="1200" spc="-150">
                            <a:solidFill>
                              <a:prstClr val="black"/>
                            </a:solidFill>
                            <a:latin typeface="Cambria Math"/>
                            <a:ea typeface="+mn-ea"/>
                            <a:cs typeface="Times New Roman" pitchFamily="18" charset="0"/>
                          </a:rPr>
                          <m:t>𝐜𝐨𝐬𝟔𝟎</m:t>
                        </m:r>
                        <m:r>
                          <a:rPr lang="en-US" sz="3600" b="1" i="0" kern="1200" spc="-150">
                            <a:solidFill>
                              <a:prstClr val="black"/>
                            </a:solidFill>
                            <a:latin typeface="Cambria Math"/>
                            <a:ea typeface="Cambria Math"/>
                            <a:cs typeface="Times New Roman" pitchFamily="18" charset="0"/>
                          </a:rPr>
                          <m:t>°</m:t>
                        </m:r>
                        <m:r>
                          <a:rPr lang="en-US" sz="3600" b="1" i="0" kern="1200" spc="-150">
                            <a:solidFill>
                              <a:prstClr val="black"/>
                            </a:solidFill>
                            <a:latin typeface="Cambria Math"/>
                            <a:ea typeface="+mn-ea"/>
                            <a:cs typeface="Times New Roman" pitchFamily="18" charset="0"/>
                          </a:rPr>
                          <m:t> −</m:t>
                        </m:r>
                        <m:r>
                          <a:rPr lang="en-US" sz="3600" b="1" i="0" kern="1200" spc="-150">
                            <a:solidFill>
                              <a:prstClr val="black"/>
                            </a:solidFill>
                            <a:latin typeface="Cambria Math"/>
                            <a:ea typeface="+mn-ea"/>
                            <a:cs typeface="Times New Roman" pitchFamily="18" charset="0"/>
                          </a:rPr>
                          <m:t>𝐜𝐨𝐬𝟓𝟏</m:t>
                        </m:r>
                        <m:r>
                          <a:rPr lang="en-US" sz="3600" b="1" i="0" kern="1200" spc="-150">
                            <a:solidFill>
                              <a:prstClr val="black"/>
                            </a:solidFill>
                            <a:latin typeface="Cambria Math"/>
                            <a:ea typeface="Cambria Math"/>
                            <a:cs typeface="Times New Roman" pitchFamily="18" charset="0"/>
                          </a:rPr>
                          <m:t>°</m:t>
                        </m:r>
                        <m:r>
                          <a:rPr lang="en-US" sz="3600" b="1" i="0" kern="1200" spc="-150">
                            <a:solidFill>
                              <a:prstClr val="black"/>
                            </a:solidFill>
                            <a:latin typeface="Cambria Math"/>
                            <a:ea typeface="+mn-ea"/>
                            <a:cs typeface="Times New Roman" pitchFamily="18" charset="0"/>
                          </a:rPr>
                          <m:t> </m:t>
                        </m:r>
                        <m:r>
                          <a:rPr lang="en-US" sz="3600" b="1" i="0" kern="1200" spc="-150">
                            <a:solidFill>
                              <a:prstClr val="black"/>
                            </a:solidFill>
                            <a:latin typeface="Cambria Math"/>
                            <a:ea typeface="+mn-ea"/>
                            <a:cs typeface="Times New Roman" pitchFamily="18" charset="0"/>
                          </a:rPr>
                          <m:t>𝐭𝐚𝐧𝟐𝟑</m:t>
                        </m:r>
                        <m:r>
                          <a:rPr lang="en-US" sz="3600" b="1" i="0" kern="1200" spc="-150">
                            <a:solidFill>
                              <a:prstClr val="black"/>
                            </a:solidFill>
                            <a:latin typeface="Cambria Math"/>
                            <a:ea typeface="+mn-ea"/>
                            <a:cs typeface="Times New Roman" pitchFamily="18" charset="0"/>
                          </a:rPr>
                          <m:t>.</m:t>
                        </m:r>
                        <m:r>
                          <a:rPr lang="en-US" sz="3600" b="1" i="0" kern="1200" spc="-150">
                            <a:solidFill>
                              <a:prstClr val="black"/>
                            </a:solidFill>
                            <a:latin typeface="Cambria Math"/>
                            <a:ea typeface="+mn-ea"/>
                            <a:cs typeface="Times New Roman" pitchFamily="18" charset="0"/>
                          </a:rPr>
                          <m:t>𝟓</m:t>
                        </m:r>
                        <m:r>
                          <a:rPr lang="en-US" sz="3600" b="1" i="0" kern="1200" spc="-150">
                            <a:solidFill>
                              <a:prstClr val="black"/>
                            </a:solidFill>
                            <a:latin typeface="Cambria Math"/>
                            <a:ea typeface="Cambria Math"/>
                            <a:cs typeface="Times New Roman" pitchFamily="18" charset="0"/>
                          </a:rPr>
                          <m:t>°</m:t>
                        </m:r>
                      </m:den>
                    </m:f>
                  </m:oMath>
                </a14:m>
                <a:r>
                  <a:rPr lang="en-US" sz="3600" b="1" i="0" kern="1200" spc="-150" dirty="0">
                    <a:solidFill>
                      <a:prstClr val="black"/>
                    </a:solidFill>
                    <a:latin typeface="Times New Roman" pitchFamily="18" charset="0"/>
                    <a:ea typeface="+mn-ea"/>
                    <a:cs typeface="Times New Roman" pitchFamily="18" charset="0"/>
                  </a:rPr>
                  <a:t>    [</a:t>
                </a:r>
                <a:r>
                  <a:rPr lang="en-US" sz="3600" b="1" i="0" kern="1200" spc="-150" dirty="0" err="1">
                    <a:solidFill>
                      <a:prstClr val="black"/>
                    </a:solidFill>
                    <a:latin typeface="SutonnyMJ" pitchFamily="2" charset="0"/>
                    <a:ea typeface="+mn-ea"/>
                    <a:cs typeface="SutonnyMJ" pitchFamily="2" charset="0"/>
                  </a:rPr>
                  <a:t>gvb</a:t>
                </a:r>
                <a:r>
                  <a:rPr lang="en-US" sz="3600" b="1" i="0" kern="1200" spc="-150" dirty="0">
                    <a:solidFill>
                      <a:prstClr val="black"/>
                    </a:solidFill>
                    <a:latin typeface="SutonnyMJ" pitchFamily="2" charset="0"/>
                    <a:ea typeface="+mn-ea"/>
                    <a:cs typeface="SutonnyMJ" pitchFamily="2" charset="0"/>
                  </a:rPr>
                  <a:t> </a:t>
                </a:r>
                <a:r>
                  <a:rPr lang="en-US" sz="3600" b="1" i="0" kern="1200" spc="-150" dirty="0" err="1">
                    <a:solidFill>
                      <a:prstClr val="black"/>
                    </a:solidFill>
                    <a:latin typeface="SutonnyMJ" pitchFamily="2" charset="0"/>
                    <a:ea typeface="+mn-ea"/>
                    <a:cs typeface="SutonnyMJ" pitchFamily="2" charset="0"/>
                  </a:rPr>
                  <a:t>ewm‡q</a:t>
                </a:r>
                <a:r>
                  <a:rPr lang="en-US" sz="3600" b="1" i="0" kern="1200" spc="-150" dirty="0">
                    <a:solidFill>
                      <a:prstClr val="black"/>
                    </a:solidFill>
                    <a:latin typeface="SutonnyMJ" pitchFamily="2" charset="0"/>
                    <a:ea typeface="+mn-ea"/>
                    <a:cs typeface="SutonnyMJ" pitchFamily="2" charset="0"/>
                  </a:rPr>
                  <a:t> ]</a:t>
                </a:r>
                <a:endParaRPr lang="en-US" sz="3600" b="1" i="0" kern="1200" spc="-150" dirty="0">
                  <a:solidFill>
                    <a:prstClr val="black"/>
                  </a:solidFill>
                  <a:latin typeface="Times New Roman" pitchFamily="18" charset="0"/>
                  <a:ea typeface="+mn-ea"/>
                  <a:cs typeface="Times New Roman" pitchFamily="18" charset="0"/>
                </a:endParaRPr>
              </a:p>
              <a:p>
                <a:pPr marL="0" lvl="0" indent="0">
                  <a:lnSpc>
                    <a:spcPct val="120000"/>
                  </a:lnSpc>
                  <a:buClr>
                    <a:srgbClr val="873624"/>
                  </a:buClr>
                  <a:buSzTx/>
                </a:pPr>
                <a:r>
                  <a:rPr lang="en-US" sz="2800" b="1" i="0" kern="1200" dirty="0">
                    <a:solidFill>
                      <a:prstClr val="black"/>
                    </a:solidFill>
                    <a:latin typeface="Times New Roman" pitchFamily="18" charset="0"/>
                    <a:ea typeface="+mn-ea"/>
                    <a:cs typeface="Times New Roman" pitchFamily="18" charset="0"/>
                  </a:rPr>
                  <a:t>  </a:t>
                </a:r>
                <a:r>
                  <a:rPr lang="en-US" sz="3600" b="1" i="0" kern="1200" dirty="0">
                    <a:solidFill>
                      <a:prstClr val="black"/>
                    </a:solidFill>
                    <a:latin typeface="Times New Roman" pitchFamily="18" charset="0"/>
                    <a:ea typeface="+mn-ea"/>
                    <a:cs typeface="Times New Roman" pitchFamily="18" charset="0"/>
                  </a:rPr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600" b="1" i="1" kern="120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+mn-ea"/>
                            <a:cs typeface="Times New Roman" pitchFamily="18" charset="0"/>
                          </a:rPr>
                        </m:ctrlPr>
                      </m:fPr>
                      <m:num>
                        <m:r>
                          <a:rPr lang="en-US" sz="3600" b="1" kern="1200">
                            <a:solidFill>
                              <a:prstClr val="black"/>
                            </a:solidFill>
                            <a:latin typeface="Cambria Math"/>
                            <a:ea typeface="+mn-ea"/>
                            <a:cs typeface="Times New Roman" pitchFamily="18" charset="0"/>
                          </a:rPr>
                          <m:t>𝟎</m:t>
                        </m:r>
                        <m:r>
                          <a:rPr lang="en-US" sz="3600" b="1" kern="1200">
                            <a:solidFill>
                              <a:prstClr val="black"/>
                            </a:solidFill>
                            <a:latin typeface="Cambria Math"/>
                            <a:ea typeface="+mn-ea"/>
                            <a:cs typeface="Times New Roman" pitchFamily="18" charset="0"/>
                          </a:rPr>
                          <m:t>.</m:t>
                        </m:r>
                        <m:r>
                          <a:rPr lang="en-US" sz="3600" b="1" kern="1200">
                            <a:solidFill>
                              <a:prstClr val="black"/>
                            </a:solidFill>
                            <a:latin typeface="Cambria Math"/>
                            <a:ea typeface="+mn-ea"/>
                            <a:cs typeface="Times New Roman" pitchFamily="18" charset="0"/>
                          </a:rPr>
                          <m:t>𝟖𝟔</m:t>
                        </m:r>
                      </m:num>
                      <m:den>
                        <m:r>
                          <a:rPr lang="en-US" sz="3600" b="1" i="0" kern="1200">
                            <a:solidFill>
                              <a:prstClr val="black"/>
                            </a:solidFill>
                            <a:latin typeface="Cambria Math"/>
                            <a:ea typeface="+mn-ea"/>
                            <a:cs typeface="Times New Roman" pitchFamily="18" charset="0"/>
                          </a:rPr>
                          <m:t>(</m:t>
                        </m:r>
                        <m:r>
                          <a:rPr lang="en-US" sz="3600" b="1" i="0" kern="1200">
                            <a:solidFill>
                              <a:prstClr val="black"/>
                            </a:solidFill>
                            <a:latin typeface="Cambria Math"/>
                            <a:ea typeface="+mn-ea"/>
                            <a:cs typeface="Times New Roman" pitchFamily="18" charset="0"/>
                          </a:rPr>
                          <m:t>𝟎</m:t>
                        </m:r>
                        <m:r>
                          <a:rPr lang="en-US" sz="3600" b="1" i="0" kern="1200">
                            <a:solidFill>
                              <a:prstClr val="black"/>
                            </a:solidFill>
                            <a:latin typeface="Cambria Math"/>
                            <a:ea typeface="+mn-ea"/>
                            <a:cs typeface="Times New Roman" pitchFamily="18" charset="0"/>
                          </a:rPr>
                          <m:t>.</m:t>
                        </m:r>
                        <m:r>
                          <a:rPr lang="en-US" sz="3600" b="1" i="0" kern="1200">
                            <a:solidFill>
                              <a:prstClr val="black"/>
                            </a:solidFill>
                            <a:latin typeface="Cambria Math"/>
                            <a:ea typeface="+mn-ea"/>
                            <a:cs typeface="Times New Roman" pitchFamily="18" charset="0"/>
                          </a:rPr>
                          <m:t>𝟕𝟕</m:t>
                        </m:r>
                        <m:r>
                          <a:rPr lang="en-US" sz="3600" b="1" i="0" kern="1200">
                            <a:solidFill>
                              <a:prstClr val="black"/>
                            </a:solidFill>
                            <a:latin typeface="Cambria Math"/>
                            <a:ea typeface="+mn-ea"/>
                            <a:cs typeface="Times New Roman" pitchFamily="18" charset="0"/>
                          </a:rPr>
                          <m:t> × </m:t>
                        </m:r>
                        <m:r>
                          <a:rPr lang="en-US" sz="3600" b="1" kern="1200">
                            <a:solidFill>
                              <a:prstClr val="black"/>
                            </a:solidFill>
                            <a:latin typeface="Cambria Math"/>
                            <a:ea typeface="Cambria Math"/>
                            <a:cs typeface="Times New Roman" pitchFamily="18" charset="0"/>
                          </a:rPr>
                          <m:t>𝟎</m:t>
                        </m:r>
                        <m:r>
                          <a:rPr lang="en-US" sz="3600" b="1" kern="1200">
                            <a:solidFill>
                              <a:prstClr val="black"/>
                            </a:solidFill>
                            <a:latin typeface="Cambria Math"/>
                            <a:ea typeface="Cambria Math"/>
                            <a:cs typeface="Times New Roman" pitchFamily="18" charset="0"/>
                          </a:rPr>
                          <m:t>.</m:t>
                        </m:r>
                        <m:r>
                          <a:rPr lang="en-US" sz="3600" b="1" kern="1200">
                            <a:solidFill>
                              <a:prstClr val="black"/>
                            </a:solidFill>
                            <a:latin typeface="Cambria Math"/>
                            <a:ea typeface="Cambria Math"/>
                            <a:cs typeface="Times New Roman" pitchFamily="18" charset="0"/>
                          </a:rPr>
                          <m:t>𝟓</m:t>
                        </m:r>
                        <m:r>
                          <a:rPr lang="en-US" sz="3600" b="1" i="0" kern="1200">
                            <a:solidFill>
                              <a:prstClr val="black"/>
                            </a:solidFill>
                            <a:latin typeface="Cambria Math"/>
                            <a:ea typeface="+mn-ea"/>
                            <a:cs typeface="Times New Roman" pitchFamily="18" charset="0"/>
                          </a:rPr>
                          <m:t> − </m:t>
                        </m:r>
                        <m:r>
                          <a:rPr lang="en-US" sz="3600" b="1" kern="1200">
                            <a:solidFill>
                              <a:prstClr val="black"/>
                            </a:solidFill>
                            <a:latin typeface="Cambria Math"/>
                            <a:ea typeface="+mn-ea"/>
                            <a:cs typeface="Times New Roman" pitchFamily="18" charset="0"/>
                          </a:rPr>
                          <m:t>𝟎</m:t>
                        </m:r>
                        <m:r>
                          <a:rPr lang="en-US" sz="3600" b="1" kern="1200">
                            <a:solidFill>
                              <a:prstClr val="black"/>
                            </a:solidFill>
                            <a:latin typeface="Cambria Math"/>
                            <a:ea typeface="+mn-ea"/>
                            <a:cs typeface="Times New Roman" pitchFamily="18" charset="0"/>
                          </a:rPr>
                          <m:t>.</m:t>
                        </m:r>
                        <m:r>
                          <a:rPr lang="en-US" sz="3600" b="1" kern="1200">
                            <a:solidFill>
                              <a:prstClr val="black"/>
                            </a:solidFill>
                            <a:latin typeface="Cambria Math"/>
                            <a:ea typeface="+mn-ea"/>
                            <a:cs typeface="Times New Roman" pitchFamily="18" charset="0"/>
                          </a:rPr>
                          <m:t>𝟔𝟐</m:t>
                        </m:r>
                        <m:r>
                          <a:rPr lang="en-US" sz="3600" b="1" kern="1200">
                            <a:solidFill>
                              <a:prstClr val="black"/>
                            </a:solidFill>
                            <a:latin typeface="Cambria Math"/>
                            <a:ea typeface="+mn-ea"/>
                            <a:cs typeface="Times New Roman" pitchFamily="18" charset="0"/>
                          </a:rPr>
                          <m:t> × </m:t>
                        </m:r>
                        <m:r>
                          <a:rPr lang="en-US" sz="3600" b="1" kern="1200">
                            <a:solidFill>
                              <a:prstClr val="black"/>
                            </a:solidFill>
                            <a:latin typeface="Cambria Math"/>
                            <a:ea typeface="Cambria Math"/>
                            <a:cs typeface="Times New Roman" pitchFamily="18" charset="0"/>
                          </a:rPr>
                          <m:t>𝟎</m:t>
                        </m:r>
                        <m:r>
                          <a:rPr lang="en-US" sz="3600" b="1" kern="1200">
                            <a:solidFill>
                              <a:prstClr val="black"/>
                            </a:solidFill>
                            <a:latin typeface="Cambria Math"/>
                            <a:ea typeface="Cambria Math"/>
                            <a:cs typeface="Times New Roman" pitchFamily="18" charset="0"/>
                          </a:rPr>
                          <m:t>.</m:t>
                        </m:r>
                        <m:r>
                          <a:rPr lang="en-US" sz="3600" b="1" kern="1200">
                            <a:solidFill>
                              <a:prstClr val="black"/>
                            </a:solidFill>
                            <a:latin typeface="Cambria Math"/>
                            <a:ea typeface="Cambria Math"/>
                            <a:cs typeface="Times New Roman" pitchFamily="18" charset="0"/>
                          </a:rPr>
                          <m:t>𝟒𝟑</m:t>
                        </m:r>
                        <m:r>
                          <a:rPr lang="en-US" sz="3600" b="1" kern="1200">
                            <a:solidFill>
                              <a:prstClr val="black"/>
                            </a:solidFill>
                            <a:latin typeface="Cambria Math"/>
                            <a:ea typeface="Cambria Math"/>
                            <a:cs typeface="Times New Roman" pitchFamily="18" charset="0"/>
                          </a:rPr>
                          <m:t>) </m:t>
                        </m:r>
                      </m:den>
                    </m:f>
                  </m:oMath>
                </a14:m>
                <a:r>
                  <a:rPr lang="en-US" sz="3600" b="1" i="0" kern="1200" dirty="0">
                    <a:solidFill>
                      <a:prstClr val="black"/>
                    </a:solidFill>
                    <a:latin typeface="Times New Roman" pitchFamily="18" charset="0"/>
                    <a:ea typeface="+mn-ea"/>
                    <a:cs typeface="Times New Roman" pitchFamily="18" charset="0"/>
                  </a:rPr>
                  <a:t>  or,  </a:t>
                </a:r>
                <a:endParaRPr lang="en-US" sz="2800" b="1" i="0" kern="1200" dirty="0">
                  <a:solidFill>
                    <a:prstClr val="black"/>
                  </a:solidFill>
                  <a:latin typeface="Times New Roman" pitchFamily="18" charset="0"/>
                  <a:ea typeface="+mn-ea"/>
                  <a:cs typeface="Times New Roman" pitchFamily="18" charset="0"/>
                </a:endParaRPr>
              </a:p>
              <a:p>
                <a:pPr marL="0" lvl="0"/>
                <a:endParaRPr lang="en-US" dirty="0"/>
              </a:p>
            </p:txBody>
          </p:sp>
        </mc:Choice>
        <mc:Fallback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371600" y="590550"/>
                <a:ext cx="7076449" cy="3901476"/>
              </a:xfrm>
              <a:blipFill>
                <a:blip r:embed="rId2"/>
                <a:stretch>
                  <a:fillRect l="-3407" t="-2297" r="-7836"/>
                </a:stretch>
              </a:blipFill>
              <a:ln w="76200">
                <a:solidFill>
                  <a:srgbClr val="0000FF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42</a:t>
            </a:fld>
            <a:endParaRPr lang="en">
              <a:solidFill>
                <a:srgbClr val="79728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B6B706C5-56C1-49A1-B983-DAB97A9D53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39EA9AE-1316-4103-8244-08A2B1CAFFF4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86307083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295400" y="590550"/>
                <a:ext cx="7152649" cy="3901476"/>
              </a:xfrm>
              <a:ln w="76200">
                <a:solidFill>
                  <a:srgbClr val="FF00FF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/>
              <a:lstStyle/>
              <a:p>
                <a:pPr marL="0" lvl="0" indent="0">
                  <a:spcBef>
                    <a:spcPts val="600"/>
                  </a:spcBef>
                  <a:buClr>
                    <a:srgbClr val="873624"/>
                  </a:buClr>
                  <a:buSzTx/>
                </a:pPr>
                <a:r>
                  <a:rPr lang="en-US" sz="4400" b="1" i="0" kern="1200" spc="-150" dirty="0" err="1">
                    <a:solidFill>
                      <a:prstClr val="black"/>
                    </a:solidFill>
                    <a:latin typeface="Nikosh" pitchFamily="2" charset="0"/>
                    <a:cs typeface="Nikosh" pitchFamily="2" charset="0"/>
                  </a:rPr>
                  <a:t>Tan.Z</a:t>
                </a:r>
                <a:r>
                  <a:rPr lang="en-US" sz="4400" b="1" i="0" kern="1200" spc="-150" dirty="0">
                    <a:solidFill>
                      <a:prstClr val="black"/>
                    </a:solidFill>
                    <a:latin typeface="Nikosh" pitchFamily="2" charset="0"/>
                    <a:cs typeface="Nikosh" pitchFamily="2" charset="0"/>
                  </a:rPr>
                  <a:t> 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4400" b="1" i="1" kern="1200" spc="-15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+mn-ea"/>
                            <a:cs typeface="Times New Roman" pitchFamily="18" charset="0"/>
                          </a:rPr>
                        </m:ctrlPr>
                      </m:fPr>
                      <m:num>
                        <m:r>
                          <a:rPr lang="en-US" sz="4400" b="1" kern="1200" spc="-150">
                            <a:solidFill>
                              <a:prstClr val="black"/>
                            </a:solidFill>
                            <a:latin typeface="Cambria Math"/>
                            <a:ea typeface="+mn-ea"/>
                            <a:cs typeface="Times New Roman" pitchFamily="18" charset="0"/>
                          </a:rPr>
                          <m:t>𝟎</m:t>
                        </m:r>
                        <m:r>
                          <a:rPr lang="en-US" sz="4400" b="1" kern="1200" spc="-150">
                            <a:solidFill>
                              <a:prstClr val="black"/>
                            </a:solidFill>
                            <a:latin typeface="Cambria Math"/>
                            <a:ea typeface="+mn-ea"/>
                            <a:cs typeface="Times New Roman" pitchFamily="18" charset="0"/>
                          </a:rPr>
                          <m:t>.</m:t>
                        </m:r>
                        <m:r>
                          <a:rPr lang="en-US" sz="4400" b="1" kern="1200" spc="-150">
                            <a:solidFill>
                              <a:prstClr val="black"/>
                            </a:solidFill>
                            <a:latin typeface="Cambria Math"/>
                            <a:ea typeface="+mn-ea"/>
                            <a:cs typeface="Times New Roman" pitchFamily="18" charset="0"/>
                          </a:rPr>
                          <m:t>𝟖𝟔</m:t>
                        </m:r>
                      </m:num>
                      <m:den>
                        <m:r>
                          <a:rPr lang="en-US" sz="4400" b="1" i="0" kern="1200" spc="-150">
                            <a:solidFill>
                              <a:prstClr val="black"/>
                            </a:solidFill>
                            <a:latin typeface="Cambria Math"/>
                            <a:ea typeface="+mn-ea"/>
                            <a:cs typeface="Times New Roman" pitchFamily="18" charset="0"/>
                          </a:rPr>
                          <m:t>𝟎</m:t>
                        </m:r>
                        <m:r>
                          <a:rPr lang="en-US" sz="4400" b="1" i="0" kern="1200" spc="-150">
                            <a:solidFill>
                              <a:prstClr val="black"/>
                            </a:solidFill>
                            <a:latin typeface="Cambria Math"/>
                            <a:ea typeface="+mn-ea"/>
                            <a:cs typeface="Times New Roman" pitchFamily="18" charset="0"/>
                          </a:rPr>
                          <m:t>.</m:t>
                        </m:r>
                        <m:r>
                          <a:rPr lang="en-US" sz="4400" b="1" i="0" kern="1200" spc="-150">
                            <a:solidFill>
                              <a:prstClr val="black"/>
                            </a:solidFill>
                            <a:latin typeface="Cambria Math"/>
                            <a:ea typeface="+mn-ea"/>
                            <a:cs typeface="Times New Roman" pitchFamily="18" charset="0"/>
                          </a:rPr>
                          <m:t>𝟑𝟖𝟓</m:t>
                        </m:r>
                        <m:r>
                          <a:rPr lang="en-US" sz="4400" b="1" i="0" kern="1200" spc="-150">
                            <a:solidFill>
                              <a:prstClr val="black"/>
                            </a:solidFill>
                            <a:latin typeface="Cambria Math"/>
                            <a:ea typeface="+mn-ea"/>
                            <a:cs typeface="Times New Roman" pitchFamily="18" charset="0"/>
                          </a:rPr>
                          <m:t> −</m:t>
                        </m:r>
                        <m:r>
                          <a:rPr lang="en-US" sz="4400" b="1" kern="1200" spc="-150">
                            <a:solidFill>
                              <a:prstClr val="black"/>
                            </a:solidFill>
                            <a:latin typeface="Cambria Math"/>
                            <a:ea typeface="+mn-ea"/>
                            <a:cs typeface="Times New Roman" pitchFamily="18" charset="0"/>
                          </a:rPr>
                          <m:t>𝟎</m:t>
                        </m:r>
                        <m:r>
                          <a:rPr lang="en-US" sz="4400" b="1" kern="1200" spc="-150">
                            <a:solidFill>
                              <a:prstClr val="black"/>
                            </a:solidFill>
                            <a:latin typeface="Cambria Math"/>
                            <a:ea typeface="+mn-ea"/>
                            <a:cs typeface="Times New Roman" pitchFamily="18" charset="0"/>
                          </a:rPr>
                          <m:t>.</m:t>
                        </m:r>
                        <m:r>
                          <a:rPr lang="en-US" sz="4400" b="1" kern="1200" spc="-150">
                            <a:solidFill>
                              <a:prstClr val="black"/>
                            </a:solidFill>
                            <a:latin typeface="Cambria Math"/>
                            <a:ea typeface="+mn-ea"/>
                            <a:cs typeface="Times New Roman" pitchFamily="18" charset="0"/>
                          </a:rPr>
                          <m:t>𝟐𝟔𝟔</m:t>
                        </m:r>
                      </m:den>
                    </m:f>
                  </m:oMath>
                </a14:m>
                <a:r>
                  <a:rPr lang="en-US" sz="4400" b="1" i="0" kern="1200" spc="-150" dirty="0">
                    <a:solidFill>
                      <a:prstClr val="black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</a:p>
              <a:p>
                <a:pPr marL="0" lvl="0" indent="0">
                  <a:spcBef>
                    <a:spcPts val="600"/>
                  </a:spcBef>
                  <a:buClr>
                    <a:srgbClr val="873624"/>
                  </a:buClr>
                  <a:buSzTx/>
                </a:pPr>
                <a:r>
                  <a:rPr lang="en-US" sz="4400" b="1" i="0" kern="1200" spc="-150" dirty="0" err="1">
                    <a:solidFill>
                      <a:prstClr val="black"/>
                    </a:solidFill>
                    <a:latin typeface="Nikosh" pitchFamily="2" charset="0"/>
                    <a:cs typeface="Nikosh" pitchFamily="2" charset="0"/>
                  </a:rPr>
                  <a:t>Tan.Z</a:t>
                </a:r>
                <a:r>
                  <a:rPr lang="en-US" sz="4400" b="1" i="0" kern="1200" spc="-150" dirty="0">
                    <a:solidFill>
                      <a:prstClr val="black"/>
                    </a:solidFill>
                    <a:latin typeface="Nikosh" pitchFamily="2" charset="0"/>
                    <a:cs typeface="Nikosh" pitchFamily="2" charset="0"/>
                  </a:rPr>
                  <a:t> 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4400" b="1" i="1" kern="1200" spc="-15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+mn-ea"/>
                            <a:cs typeface="Times New Roman" pitchFamily="18" charset="0"/>
                          </a:rPr>
                        </m:ctrlPr>
                      </m:fPr>
                      <m:num>
                        <m:r>
                          <a:rPr lang="en-US" sz="4400" b="1" kern="1200" spc="-150">
                            <a:solidFill>
                              <a:prstClr val="black"/>
                            </a:solidFill>
                            <a:latin typeface="Cambria Math"/>
                            <a:ea typeface="+mn-ea"/>
                            <a:cs typeface="Times New Roman" pitchFamily="18" charset="0"/>
                          </a:rPr>
                          <m:t>𝟎</m:t>
                        </m:r>
                        <m:r>
                          <a:rPr lang="en-US" sz="4400" b="1" kern="1200" spc="-150">
                            <a:solidFill>
                              <a:prstClr val="black"/>
                            </a:solidFill>
                            <a:latin typeface="Cambria Math"/>
                            <a:ea typeface="+mn-ea"/>
                            <a:cs typeface="Times New Roman" pitchFamily="18" charset="0"/>
                          </a:rPr>
                          <m:t>.</m:t>
                        </m:r>
                        <m:r>
                          <a:rPr lang="en-US" sz="4400" b="1" kern="1200" spc="-150">
                            <a:solidFill>
                              <a:prstClr val="black"/>
                            </a:solidFill>
                            <a:latin typeface="Cambria Math"/>
                            <a:ea typeface="+mn-ea"/>
                            <a:cs typeface="Times New Roman" pitchFamily="18" charset="0"/>
                          </a:rPr>
                          <m:t>𝟖𝟔</m:t>
                        </m:r>
                      </m:num>
                      <m:den>
                        <m:r>
                          <a:rPr lang="en-US" sz="4400" b="1" i="0" kern="1200" spc="-150">
                            <a:solidFill>
                              <a:prstClr val="black"/>
                            </a:solidFill>
                            <a:latin typeface="Cambria Math"/>
                            <a:ea typeface="+mn-ea"/>
                            <a:cs typeface="Times New Roman" pitchFamily="18" charset="0"/>
                          </a:rPr>
                          <m:t>𝟎</m:t>
                        </m:r>
                        <m:r>
                          <a:rPr lang="en-US" sz="4400" b="1" i="0" kern="1200" spc="-150">
                            <a:solidFill>
                              <a:prstClr val="black"/>
                            </a:solidFill>
                            <a:latin typeface="Cambria Math"/>
                            <a:ea typeface="+mn-ea"/>
                            <a:cs typeface="Times New Roman" pitchFamily="18" charset="0"/>
                          </a:rPr>
                          <m:t>.</m:t>
                        </m:r>
                        <m:r>
                          <a:rPr lang="en-US" sz="4400" b="1" i="0" kern="1200" spc="-150">
                            <a:solidFill>
                              <a:prstClr val="black"/>
                            </a:solidFill>
                            <a:latin typeface="Cambria Math"/>
                            <a:ea typeface="+mn-ea"/>
                            <a:cs typeface="Times New Roman" pitchFamily="18" charset="0"/>
                          </a:rPr>
                          <m:t>𝟏𝟏</m:t>
                        </m:r>
                      </m:den>
                    </m:f>
                  </m:oMath>
                </a14:m>
                <a:r>
                  <a:rPr lang="en-US" sz="4400" b="1" i="0" kern="1200" spc="-150" dirty="0">
                    <a:solidFill>
                      <a:prstClr val="black"/>
                    </a:solidFill>
                    <a:latin typeface="Nikosh" pitchFamily="2" charset="0"/>
                    <a:cs typeface="Nikosh" pitchFamily="2" charset="0"/>
                  </a:rPr>
                  <a:t>  or,     </a:t>
                </a:r>
              </a:p>
              <a:p>
                <a:pPr marL="0" lvl="0" indent="0">
                  <a:spcBef>
                    <a:spcPts val="600"/>
                  </a:spcBef>
                  <a:buClr>
                    <a:srgbClr val="873624"/>
                  </a:buClr>
                  <a:buSzTx/>
                </a:pPr>
                <a:r>
                  <a:rPr lang="en-US" sz="4400" b="1" i="0" kern="1200" spc="-150" dirty="0" err="1">
                    <a:solidFill>
                      <a:prstClr val="black"/>
                    </a:solidFill>
                    <a:latin typeface="Nikosh" pitchFamily="2" charset="0"/>
                    <a:cs typeface="Nikosh" pitchFamily="2" charset="0"/>
                  </a:rPr>
                  <a:t>Tan.Z</a:t>
                </a:r>
                <a:r>
                  <a:rPr lang="en-US" sz="4400" b="1" i="0" kern="1200" spc="-150" dirty="0">
                    <a:solidFill>
                      <a:prstClr val="black"/>
                    </a:solidFill>
                    <a:latin typeface="Nikosh" pitchFamily="2" charset="0"/>
                    <a:cs typeface="Nikosh" pitchFamily="2" charset="0"/>
                  </a:rPr>
                  <a:t>  = </a:t>
                </a:r>
                <a14:m>
                  <m:oMath xmlns:m="http://schemas.openxmlformats.org/officeDocument/2006/math">
                    <m:r>
                      <a:rPr lang="en-US" sz="4400" b="1" kern="1200" spc="-150" smtClean="0">
                        <a:solidFill>
                          <a:srgbClr val="0000FF"/>
                        </a:solidFill>
                        <a:latin typeface="Cambria Math"/>
                        <a:ea typeface="+mn-ea"/>
                        <a:cs typeface="Times New Roman" pitchFamily="18" charset="0"/>
                      </a:rPr>
                      <m:t>𝟕</m:t>
                    </m:r>
                    <m:r>
                      <a:rPr lang="en-US" sz="4400" b="1" kern="1200" spc="-150" smtClean="0">
                        <a:solidFill>
                          <a:srgbClr val="0000FF"/>
                        </a:solidFill>
                        <a:latin typeface="Cambria Math"/>
                        <a:ea typeface="+mn-ea"/>
                        <a:cs typeface="Times New Roman" pitchFamily="18" charset="0"/>
                      </a:rPr>
                      <m:t>.</m:t>
                    </m:r>
                    <m:r>
                      <a:rPr lang="en-US" sz="4400" b="1" kern="1200" spc="-150" smtClean="0">
                        <a:solidFill>
                          <a:srgbClr val="0000FF"/>
                        </a:solidFill>
                        <a:latin typeface="Cambria Math"/>
                        <a:ea typeface="+mn-ea"/>
                        <a:cs typeface="Times New Roman" pitchFamily="18" charset="0"/>
                      </a:rPr>
                      <m:t>𝟐𝟔</m:t>
                    </m:r>
                  </m:oMath>
                </a14:m>
                <a:endParaRPr lang="en-US" sz="4400" b="1" i="0" kern="1200" spc="-150" dirty="0">
                  <a:solidFill>
                    <a:srgbClr val="0000FF"/>
                  </a:solidFill>
                  <a:latin typeface="Nikosh" pitchFamily="2" charset="0"/>
                  <a:cs typeface="Nikosh" pitchFamily="2" charset="0"/>
                </a:endParaRPr>
              </a:p>
              <a:p>
                <a:pPr marL="0" lvl="0" indent="0">
                  <a:spcBef>
                    <a:spcPts val="600"/>
                  </a:spcBef>
                  <a:buClr>
                    <a:srgbClr val="873624"/>
                  </a:buClr>
                  <a:buSzTx/>
                </a:pPr>
                <a:r>
                  <a:rPr lang="en-US" sz="4400" b="1" i="0" kern="1200" spc="-150" dirty="0">
                    <a:solidFill>
                      <a:prstClr val="black"/>
                    </a:solidFill>
                    <a:latin typeface="Nikosh" pitchFamily="2" charset="0"/>
                    <a:ea typeface="Cambria Math"/>
                    <a:cs typeface="Nikosh" pitchFamily="2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4400" b="1" kern="1200" spc="-150">
                        <a:solidFill>
                          <a:prstClr val="black"/>
                        </a:solidFill>
                        <a:latin typeface="Cambria Math"/>
                        <a:ea typeface="Cambria Math"/>
                        <a:cs typeface="Times New Roman" pitchFamily="18" charset="0"/>
                      </a:rPr>
                      <m:t>∴ </m:t>
                    </m:r>
                  </m:oMath>
                </a14:m>
                <a:r>
                  <a:rPr lang="en-US" sz="4400" b="1" i="0" kern="1200" spc="-150" dirty="0">
                    <a:solidFill>
                      <a:prstClr val="black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400" b="1" i="0" kern="1200" spc="-15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Z  </a:t>
                </a:r>
                <a:r>
                  <a:rPr lang="en-US" sz="4400" b="1" i="0" kern="1200" spc="-150" dirty="0">
                    <a:solidFill>
                      <a:prstClr val="black"/>
                    </a:solidFill>
                    <a:latin typeface="Nikosh" pitchFamily="2" charset="0"/>
                    <a:cs typeface="Nikosh" pitchFamily="2" charset="0"/>
                  </a:rPr>
                  <a:t>    = </a:t>
                </a:r>
                <a:r>
                  <a:rPr lang="en-US" sz="4400" b="1" i="0" kern="1200" spc="-15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tan</a:t>
                </a:r>
                <a:r>
                  <a:rPr lang="en-US" sz="4400" b="1" i="0" kern="1200" spc="-150" baseline="3000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-1  </a:t>
                </a:r>
                <a:r>
                  <a:rPr lang="en-US" sz="4400" b="1" i="0" kern="1200" spc="-15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7.26  </a:t>
                </a:r>
                <a:r>
                  <a:rPr lang="en-US" sz="4400" b="1" i="0" kern="1200" spc="-150" dirty="0">
                    <a:solidFill>
                      <a:prstClr val="black"/>
                    </a:solidFill>
                    <a:latin typeface="Nikosh" pitchFamily="2" charset="0"/>
                    <a:cs typeface="Nikosh" pitchFamily="2" charset="0"/>
                  </a:rPr>
                  <a:t>= </a:t>
                </a:r>
                <a:r>
                  <a:rPr lang="en-US" sz="4400" b="1" i="0" kern="1200" spc="-15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82.16</a:t>
                </a:r>
                <a14:m>
                  <m:oMath xmlns:m="http://schemas.openxmlformats.org/officeDocument/2006/math">
                    <m:r>
                      <a:rPr lang="en-US" sz="4400" b="1" kern="1200" spc="-150">
                        <a:solidFill>
                          <a:srgbClr val="FF0000"/>
                        </a:solidFill>
                        <a:latin typeface="Cambria Math"/>
                        <a:ea typeface="Cambria Math"/>
                        <a:cs typeface="Times New Roman" pitchFamily="18" charset="0"/>
                      </a:rPr>
                      <m:t>°</m:t>
                    </m:r>
                  </m:oMath>
                </a14:m>
                <a:r>
                  <a:rPr lang="en-US" sz="4400" b="1" i="0" kern="1200" spc="-15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endParaRPr lang="en-US" sz="4400" b="1" i="0" kern="1200" spc="-150" dirty="0">
                  <a:solidFill>
                    <a:prstClr val="black"/>
                  </a:solidFill>
                  <a:latin typeface="Nikosh" pitchFamily="2" charset="0"/>
                  <a:cs typeface="Nikosh" pitchFamily="2" charset="0"/>
                </a:endParaRPr>
              </a:p>
              <a:p>
                <a:pPr marL="0" lvl="0" indent="0">
                  <a:lnSpc>
                    <a:spcPct val="120000"/>
                  </a:lnSpc>
                  <a:buClr>
                    <a:srgbClr val="873624"/>
                  </a:buClr>
                  <a:buSzTx/>
                </a:pPr>
                <a:r>
                  <a:rPr lang="en-US" sz="3600" b="1" i="0" kern="1200" dirty="0">
                    <a:solidFill>
                      <a:prstClr val="black"/>
                    </a:solidFill>
                    <a:latin typeface="Book Antiqua"/>
                    <a:ea typeface="Cambria Math"/>
                    <a:cs typeface="Times New Roman" pitchFamily="18" charset="0"/>
                  </a:rPr>
                  <a:t> </a:t>
                </a:r>
                <a:endParaRPr lang="en-US" sz="3600" b="1" i="0" kern="1200" dirty="0">
                  <a:solidFill>
                    <a:prstClr val="black"/>
                  </a:solidFill>
                  <a:latin typeface="Times New Roman" pitchFamily="18" charset="0"/>
                  <a:cs typeface="Times New Roman" pitchFamily="18" charset="0"/>
                </a:endParaRPr>
              </a:p>
              <a:p>
                <a:pPr marL="0" lvl="0" indent="0">
                  <a:lnSpc>
                    <a:spcPct val="120000"/>
                  </a:lnSpc>
                  <a:buClr>
                    <a:srgbClr val="873624"/>
                  </a:buClr>
                  <a:buSzTx/>
                </a:pPr>
                <a:endParaRPr lang="en-US" i="0" dirty="0"/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295400" y="590550"/>
                <a:ext cx="7152649" cy="3901476"/>
              </a:xfrm>
              <a:blipFill rotWithShape="1">
                <a:blip r:embed="rId2"/>
                <a:stretch>
                  <a:fillRect l="-2951" r="-4469" b="-20827"/>
                </a:stretch>
              </a:blipFill>
              <a:ln w="76200">
                <a:solidFill>
                  <a:srgbClr val="FF00FF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43</a:t>
            </a:fld>
            <a:endParaRPr lang="en"/>
          </a:p>
        </p:txBody>
      </p:sp>
      <p:sp>
        <p:nvSpPr>
          <p:cNvPr id="6" name="TextBox 5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5" name="Rectangle 4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7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25D1FB3C-4C68-482C-BE76-1457535372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EA137D9-E907-476C-B14D-5345B513C8C6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34553300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355315" y="571712"/>
                <a:ext cx="7066154" cy="3899048"/>
              </a:xfrm>
              <a:solidFill>
                <a:schemeClr val="bg1"/>
              </a:solidFill>
              <a:ln w="76200">
                <a:solidFill>
                  <a:srgbClr val="0000FF"/>
                </a:solidFill>
              </a:ln>
            </p:spPr>
            <p:style>
              <a:lnRef idx="0">
                <a:schemeClr val="accent1"/>
              </a:lnRef>
              <a:fillRef idx="3">
                <a:schemeClr val="accent1"/>
              </a:fillRef>
              <a:effectRef idx="3">
                <a:schemeClr val="accent1"/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marL="0" lvl="0" indent="0">
                  <a:lnSpc>
                    <a:spcPct val="120000"/>
                  </a:lnSpc>
                  <a:buClr>
                    <a:srgbClr val="873624"/>
                  </a:buClr>
                  <a:buSzTx/>
                </a:pPr>
                <a14:m>
                  <m:oMath xmlns:m="http://schemas.openxmlformats.org/officeDocument/2006/math">
                    <m:r>
                      <a:rPr lang="en-US" sz="4600" b="1" kern="1200" spc="-150">
                        <a:solidFill>
                          <a:prstClr val="black"/>
                        </a:solidFill>
                        <a:latin typeface="Cambria Math"/>
                        <a:ea typeface="Cambria Math"/>
                        <a:cs typeface="Times New Roman" pitchFamily="18" charset="0"/>
                      </a:rPr>
                      <m:t>∴ </m:t>
                    </m:r>
                  </m:oMath>
                </a14:m>
                <a:r>
                  <a:rPr lang="en-US" sz="4600" b="1" i="0" kern="1200" spc="-150" dirty="0">
                    <a:solidFill>
                      <a:prstClr val="black"/>
                    </a:solidFill>
                    <a:latin typeface="Nikosh" pitchFamily="2" charset="0"/>
                    <a:cs typeface="Nikosh" pitchFamily="2" charset="0"/>
                  </a:rPr>
                  <a:t> Z = </a:t>
                </a:r>
                <a:r>
                  <a:rPr lang="en-US" sz="4600" b="1" i="0" kern="1200" spc="-15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82.16</a:t>
                </a:r>
                <a14:m>
                  <m:oMath xmlns:m="http://schemas.openxmlformats.org/officeDocument/2006/math">
                    <m:r>
                      <a:rPr lang="en-US" sz="4600" b="1" kern="1200" spc="-150">
                        <a:solidFill>
                          <a:srgbClr val="FF0000"/>
                        </a:solidFill>
                        <a:latin typeface="Cambria Math"/>
                        <a:ea typeface="Cambria Math"/>
                        <a:cs typeface="Times New Roman" pitchFamily="18" charset="0"/>
                      </a:rPr>
                      <m:t>°</m:t>
                    </m:r>
                  </m:oMath>
                </a14:m>
                <a:r>
                  <a:rPr lang="en-US" sz="4600" b="1" i="0" kern="1200" spc="-15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4600" b="1" i="0" kern="1200" spc="-150" dirty="0" err="1">
                    <a:solidFill>
                      <a:prstClr val="black"/>
                    </a:solidFill>
                    <a:latin typeface="Nikosh" pitchFamily="2" charset="0"/>
                    <a:cs typeface="Nikosh" pitchFamily="2" charset="0"/>
                  </a:rPr>
                  <a:t>দক্ষিণ-পশ্চিম</a:t>
                </a:r>
                <a:r>
                  <a:rPr lang="en-US" sz="4600" b="1" i="0" kern="1200" spc="-150" dirty="0">
                    <a:solidFill>
                      <a:prstClr val="black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600" b="1" i="0" kern="1200" spc="-150" dirty="0" err="1">
                    <a:solidFill>
                      <a:prstClr val="black"/>
                    </a:solidFill>
                    <a:latin typeface="Nikosh" pitchFamily="2" charset="0"/>
                    <a:cs typeface="Nikosh" pitchFamily="2" charset="0"/>
                  </a:rPr>
                  <a:t>দিকে</a:t>
                </a:r>
                <a:endParaRPr lang="en-US" sz="4600" b="1" i="0" kern="1200" spc="-150" dirty="0">
                  <a:solidFill>
                    <a:prstClr val="black"/>
                  </a:solidFill>
                  <a:latin typeface="Nikosh" pitchFamily="2" charset="0"/>
                  <a:cs typeface="Nikosh" pitchFamily="2" charset="0"/>
                </a:endParaRPr>
              </a:p>
              <a:p>
                <a:pPr marL="0" lvl="0" indent="0" algn="ctr">
                  <a:lnSpc>
                    <a:spcPct val="120000"/>
                  </a:lnSpc>
                  <a:buClr>
                    <a:srgbClr val="873624"/>
                  </a:buClr>
                  <a:buSzTx/>
                </a:pPr>
                <a:r>
                  <a:rPr lang="en-US" sz="4800" b="1" i="0" kern="1200" dirty="0">
                    <a:solidFill>
                      <a:prstClr val="black"/>
                    </a:solidFill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sz="4800" b="1" i="0" kern="1200" dirty="0">
                    <a:solidFill>
                      <a:prstClr val="black"/>
                    </a:solidFill>
                    <a:latin typeface="Nikosh" pitchFamily="2" charset="0"/>
                    <a:cs typeface="Nikosh" pitchFamily="2" charset="0"/>
                  </a:rPr>
                  <a:t>(West of South)</a:t>
                </a:r>
                <a:endParaRPr lang="en-US" sz="4800" b="1" kern="1200" dirty="0">
                  <a:solidFill>
                    <a:prstClr val="black"/>
                  </a:solidFill>
                  <a:latin typeface="Nikosh" pitchFamily="2" charset="0"/>
                  <a:ea typeface="Cambria Math"/>
                  <a:cs typeface="Nikosh" pitchFamily="2" charset="0"/>
                </a:endParaRPr>
              </a:p>
              <a:p>
                <a:pPr marL="0" lvl="0" indent="0">
                  <a:lnSpc>
                    <a:spcPct val="120000"/>
                  </a:lnSpc>
                  <a:buClr>
                    <a:srgbClr val="873624"/>
                  </a:buClr>
                  <a:buSzTx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4800" b="1" kern="1200" smtClean="0">
                          <a:solidFill>
                            <a:prstClr val="black"/>
                          </a:solidFill>
                          <a:latin typeface="Cambria Math"/>
                          <a:ea typeface="Cambria Math"/>
                          <a:cs typeface="Times New Roman" pitchFamily="18" charset="0"/>
                        </a:rPr>
                        <m:t>∴</m:t>
                      </m:r>
                      <m:r>
                        <m:rPr>
                          <m:nor/>
                        </m:rPr>
                        <a:rPr lang="en-US" sz="4800" b="1" i="0" kern="1200" spc="-150" dirty="0">
                          <a:solidFill>
                            <a:prstClr val="black"/>
                          </a:solidFill>
                          <a:latin typeface="Nikosh" pitchFamily="2" charset="0"/>
                          <a:cs typeface="Nikosh" pitchFamily="2" charset="0"/>
                        </a:rPr>
                        <m:t>সূর্য্যের  অ্যাজিমাথ </m:t>
                      </m:r>
                      <m:r>
                        <m:rPr>
                          <m:nor/>
                        </m:rPr>
                        <a:rPr lang="en-US" sz="4800" b="1" i="0" kern="1200" spc="-150" dirty="0">
                          <a:solidFill>
                            <a:prstClr val="black"/>
                          </a:solidFill>
                          <a:latin typeface="Nikosh" pitchFamily="2" charset="0"/>
                          <a:cs typeface="Nikosh" pitchFamily="2" charset="0"/>
                        </a:rPr>
                        <m:t>(</m:t>
                      </m:r>
                      <m:r>
                        <m:rPr>
                          <m:nor/>
                        </m:rPr>
                        <a:rPr lang="en-US" sz="4800" b="1" i="0" kern="1200" spc="-150" dirty="0">
                          <a:solidFill>
                            <a:prstClr val="black"/>
                          </a:solidFill>
                          <a:effectLst>
                            <a:outerShdw blurRad="34925" dist="12700" dir="14400000" rotWithShape="0">
                              <a:prstClr val="black">
                                <a:alpha val="21000"/>
                              </a:prstClr>
                            </a:outerShdw>
                          </a:effectLst>
                          <a:latin typeface="Nikosh" pitchFamily="2" charset="0"/>
                          <a:cs typeface="Nikosh" pitchFamily="2" charset="0"/>
                        </a:rPr>
                        <m:t>Z</m:t>
                      </m:r>
                      <m:r>
                        <m:rPr>
                          <m:nor/>
                        </m:rPr>
                        <a:rPr lang="en-US" sz="4800" b="1" i="0" kern="1200" spc="-150" dirty="0">
                          <a:solidFill>
                            <a:prstClr val="black"/>
                          </a:solidFill>
                          <a:latin typeface="Nikosh" pitchFamily="2" charset="0"/>
                          <a:cs typeface="Nikosh" pitchFamily="2" charset="0"/>
                        </a:rPr>
                        <m:t>) </m:t>
                      </m:r>
                    </m:oMath>
                  </m:oMathPara>
                </a14:m>
                <a:endParaRPr lang="en-US" sz="4800" b="1" i="0" kern="1200" spc="-150" dirty="0">
                  <a:solidFill>
                    <a:prstClr val="black"/>
                  </a:solidFill>
                  <a:effectLst>
                    <a:outerShdw blurRad="34925" dist="12700" dir="14400000" rotWithShape="0">
                      <a:prstClr val="black">
                        <a:alpha val="21000"/>
                      </a:prstClr>
                    </a:outerShdw>
                  </a:effectLst>
                  <a:latin typeface="Nikosh" pitchFamily="2" charset="0"/>
                  <a:cs typeface="Nikosh" pitchFamily="2" charset="0"/>
                </a:endParaRPr>
              </a:p>
              <a:p>
                <a:pPr marL="0" lvl="0" indent="0">
                  <a:lnSpc>
                    <a:spcPct val="120000"/>
                  </a:lnSpc>
                  <a:buClr>
                    <a:srgbClr val="873624"/>
                  </a:buClr>
                  <a:buSzTx/>
                </a:pP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4800" b="1" i="0" kern="1200" spc="-150" dirty="0">
                        <a:solidFill>
                          <a:prstClr val="black"/>
                        </a:solidFill>
                        <a:effectLst>
                          <a:outerShdw blurRad="34925" dist="12700" dir="14400000" rotWithShape="0">
                            <a:prstClr val="black">
                              <a:alpha val="21000"/>
                            </a:prstClr>
                          </a:outerShdw>
                        </a:effectLst>
                        <a:latin typeface="Nikosh" pitchFamily="2" charset="0"/>
                        <a:cs typeface="Nikosh" pitchFamily="2" charset="0"/>
                      </a:rPr>
                      <m:t>Z</m:t>
                    </m:r>
                    <m:r>
                      <a:rPr lang="en-US" sz="4800" b="1" kern="1200" spc="-150" dirty="0">
                        <a:solidFill>
                          <a:prstClr val="black"/>
                        </a:solidFill>
                        <a:effectLst>
                          <a:outerShdw blurRad="34925" dist="12700" dir="14400000" rotWithShape="0">
                            <a:prstClr val="black">
                              <a:alpha val="21000"/>
                            </a:prstClr>
                          </a:outerShdw>
                        </a:effectLst>
                        <a:latin typeface="Cambria Math"/>
                        <a:cs typeface="Nikosh" pitchFamily="2" charset="0"/>
                      </a:rPr>
                      <m:t> </m:t>
                    </m:r>
                  </m:oMath>
                </a14:m>
                <a:r>
                  <a:rPr lang="en-US" sz="4800" b="1" i="0" kern="1200" spc="-150" dirty="0">
                    <a:solidFill>
                      <a:prstClr val="black"/>
                    </a:solidFill>
                    <a:effectLst>
                      <a:outerShdw blurRad="34925" dist="12700" dir="14400000" rotWithShape="0">
                        <a:prstClr val="black">
                          <a:alpha val="21000"/>
                        </a:prstClr>
                      </a:outerShdw>
                    </a:effectLst>
                    <a:latin typeface="Nikosh" pitchFamily="2" charset="0"/>
                    <a:cs typeface="Nikosh" pitchFamily="2" charset="0"/>
                  </a:rPr>
                  <a:t>= </a:t>
                </a:r>
                <a:r>
                  <a:rPr lang="en-US" sz="4800" b="1" i="0" kern="1200" spc="-150" dirty="0">
                    <a:solidFill>
                      <a:srgbClr val="FF0000"/>
                    </a:solidFill>
                    <a:effectLst>
                      <a:outerShdw blurRad="34925" dist="12700" dir="14400000" rotWithShape="0">
                        <a:prstClr val="black">
                          <a:alpha val="21000"/>
                        </a:prstClr>
                      </a:outerShdw>
                    </a:effectLst>
                    <a:latin typeface="Nikosh" pitchFamily="2" charset="0"/>
                    <a:cs typeface="Nikosh" pitchFamily="2" charset="0"/>
                  </a:rPr>
                  <a:t>82.16</a:t>
                </a:r>
                <a14:m>
                  <m:oMath xmlns:m="http://schemas.openxmlformats.org/officeDocument/2006/math">
                    <m:r>
                      <a:rPr lang="en-US" sz="4800" b="1" kern="1200" spc="-150">
                        <a:solidFill>
                          <a:srgbClr val="FF0000"/>
                        </a:solidFill>
                        <a:effectLst>
                          <a:outerShdw blurRad="34925" dist="12700" dir="14400000" rotWithShape="0">
                            <a:prstClr val="black">
                              <a:alpha val="21000"/>
                            </a:prstClr>
                          </a:outerShdw>
                        </a:effectLst>
                        <a:latin typeface="Cambria Math"/>
                        <a:ea typeface="Cambria Math"/>
                        <a:cs typeface="Times New Roman" pitchFamily="18" charset="0"/>
                      </a:rPr>
                      <m:t>°</m:t>
                    </m:r>
                  </m:oMath>
                </a14:m>
                <a:r>
                  <a:rPr lang="en-US" sz="4800" b="1" i="0" kern="1200" spc="-150" dirty="0">
                    <a:solidFill>
                      <a:srgbClr val="FF0000"/>
                    </a:solidFill>
                    <a:effectLst>
                      <a:outerShdw blurRad="34925" dist="12700" dir="14400000" rotWithShape="0">
                        <a:prstClr val="black">
                          <a:alpha val="21000"/>
                        </a:prstClr>
                      </a:outerShdw>
                    </a:effectLst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800" b="1" i="0" kern="1200" spc="-150" dirty="0">
                    <a:solidFill>
                      <a:prstClr val="black"/>
                    </a:solidFill>
                    <a:effectLst>
                      <a:outerShdw blurRad="34925" dist="12700" dir="14400000" rotWithShape="0">
                        <a:prstClr val="black">
                          <a:alpha val="21000"/>
                        </a:prstClr>
                      </a:outerShdw>
                    </a:effectLst>
                    <a:latin typeface="Nikosh" pitchFamily="2" charset="0"/>
                    <a:cs typeface="Nikosh" pitchFamily="2" charset="0"/>
                  </a:rPr>
                  <a:t>(</a:t>
                </a:r>
                <a:r>
                  <a:rPr lang="en-US" sz="4400" b="1" i="0" kern="1200" spc="-150" dirty="0">
                    <a:solidFill>
                      <a:prstClr val="black"/>
                    </a:solidFill>
                    <a:effectLst>
                      <a:outerShdw blurRad="34925" dist="12700" dir="14400000" rotWithShape="0">
                        <a:prstClr val="black">
                          <a:alpha val="21000"/>
                        </a:prst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W-S</a:t>
                </a:r>
                <a:r>
                  <a:rPr lang="en-US" sz="4800" b="1" i="0" kern="1200" spc="-150" dirty="0">
                    <a:solidFill>
                      <a:prstClr val="black"/>
                    </a:solidFill>
                    <a:effectLst>
                      <a:outerShdw blurRad="34925" dist="12700" dir="14400000" rotWithShape="0">
                        <a:prstClr val="black">
                          <a:alpha val="21000"/>
                        </a:prstClr>
                      </a:outerShdw>
                    </a:effectLst>
                    <a:latin typeface="Nikosh" pitchFamily="2" charset="0"/>
                    <a:cs typeface="Nikosh" pitchFamily="2" charset="0"/>
                  </a:rPr>
                  <a:t>). </a:t>
                </a:r>
                <a:r>
                  <a:rPr lang="en-US" sz="4800" b="1" i="0" kern="1200" spc="-150" dirty="0">
                    <a:solidFill>
                      <a:prstClr val="black"/>
                    </a:solidFill>
                    <a:latin typeface="Nikosh" pitchFamily="2" charset="0"/>
                    <a:cs typeface="Nikosh" pitchFamily="2" charset="0"/>
                  </a:rPr>
                  <a:t>Answer</a:t>
                </a:r>
                <a:endParaRPr lang="en-US" sz="3200" i="0" spc="-150" dirty="0">
                  <a:latin typeface="Nikosh" pitchFamily="2" charset="0"/>
                  <a:cs typeface="Nikosh" pitchFamily="2" charset="0"/>
                </a:endParaRPr>
              </a:p>
            </p:txBody>
          </p:sp>
        </mc:Choice>
        <mc:Fallback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355315" y="571712"/>
                <a:ext cx="7066154" cy="3899048"/>
              </a:xfrm>
              <a:blipFill>
                <a:blip r:embed="rId2"/>
                <a:stretch>
                  <a:fillRect/>
                </a:stretch>
              </a:blipFill>
              <a:ln w="76200">
                <a:solidFill>
                  <a:srgbClr val="0000FF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44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7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4CC009BB-6673-48CB-8E49-AB1E49978E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739CB41-15E8-47B7-9263-44B6055C19F0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34378941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5400" y="537385"/>
            <a:ext cx="7152650" cy="762000"/>
          </a:xfrm>
          <a:solidFill>
            <a:srgbClr val="FFFF00"/>
          </a:solidFill>
          <a:ln w="762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lvl="0" algn="ctr">
              <a:lnSpc>
                <a:spcPts val="2900"/>
              </a:lnSpc>
            </a:pPr>
            <a:r>
              <a:rPr lang="en-US" sz="540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  <a:sym typeface="Arial"/>
              </a:rPr>
              <a:t>উদাহরণ</a:t>
            </a:r>
            <a:r>
              <a:rPr lang="en-US" sz="540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  <a:sym typeface="Arial"/>
              </a:rPr>
              <a:t> - ৩ (</a:t>
            </a:r>
            <a:r>
              <a:rPr lang="en-US" sz="540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  <a:sym typeface="Arial"/>
              </a:rPr>
              <a:t>ইনফিলট্রেশন</a:t>
            </a:r>
            <a:r>
              <a:rPr lang="en-US" sz="540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  <a:sym typeface="Arial"/>
              </a:rPr>
              <a:t> </a:t>
            </a:r>
            <a:r>
              <a:rPr lang="en-US" sz="540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  <a:sym typeface="Arial"/>
              </a:rPr>
              <a:t>রেট</a:t>
            </a:r>
            <a:r>
              <a:rPr lang="en-US" sz="5400" kern="1200" spc="-3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  <a:sym typeface="Muli"/>
              </a:rPr>
              <a:t>)</a:t>
            </a:r>
            <a:endParaRPr lang="en-US" sz="540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295400" y="1398620"/>
                <a:ext cx="7152650" cy="3093406"/>
              </a:xfrm>
              <a:ln w="76200">
                <a:solidFill>
                  <a:srgbClr val="0000FF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/>
              <a:lstStyle/>
              <a:p>
                <a:pPr marL="0"/>
                <a:r>
                  <a:rPr lang="en-US" sz="3850" b="1" i="0" spc="-3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সমস্যাঃ </a:t>
                </a:r>
                <a:r>
                  <a:rPr lang="en-US" sz="3850" b="1" i="0" spc="-300" dirty="0">
                    <a:solidFill>
                      <a:srgbClr val="0000FF"/>
                    </a:solidFill>
                    <a:effectLst/>
                    <a:latin typeface="Nikosh" pitchFamily="2" charset="0"/>
                    <a:cs typeface="Nikosh" pitchFamily="2" charset="0"/>
                  </a:rPr>
                  <a:t>5.5m </a:t>
                </a:r>
                <a14:m>
                  <m:oMath xmlns:m="http://schemas.openxmlformats.org/officeDocument/2006/math">
                    <m:r>
                      <a:rPr lang="en-US" sz="3850" b="1" i="1" spc="-300" smtClean="0">
                        <a:solidFill>
                          <a:srgbClr val="0000FF"/>
                        </a:solidFill>
                        <a:effectLst/>
                        <a:latin typeface="Cambria Math"/>
                        <a:ea typeface="Cambria Math"/>
                        <a:cs typeface="Nikosh" pitchFamily="2" charset="0"/>
                      </a:rPr>
                      <m:t>×</m:t>
                    </m:r>
                    <m:r>
                      <a:rPr lang="en-US" sz="3850" b="1" i="1" spc="-300" smtClean="0">
                        <a:solidFill>
                          <a:srgbClr val="0000FF"/>
                        </a:solidFill>
                        <a:effectLst/>
                        <a:latin typeface="Cambria Math"/>
                        <a:ea typeface="Cambria Math"/>
                        <a:cs typeface="Nikosh" pitchFamily="2" charset="0"/>
                      </a:rPr>
                      <m:t>𝟑</m:t>
                    </m:r>
                    <m:r>
                      <a:rPr lang="en-US" sz="3850" b="1" i="1" spc="-300" smtClean="0">
                        <a:solidFill>
                          <a:srgbClr val="0000FF"/>
                        </a:solidFill>
                        <a:effectLst/>
                        <a:latin typeface="Cambria Math"/>
                        <a:ea typeface="Cambria Math"/>
                        <a:cs typeface="Nikosh" pitchFamily="2" charset="0"/>
                      </a:rPr>
                      <m:t>.</m:t>
                    </m:r>
                    <m:r>
                      <a:rPr lang="en-US" sz="3850" b="1" i="1" spc="-300" smtClean="0">
                        <a:solidFill>
                          <a:srgbClr val="0000FF"/>
                        </a:solidFill>
                        <a:effectLst/>
                        <a:latin typeface="Cambria Math"/>
                        <a:ea typeface="Cambria Math"/>
                        <a:cs typeface="Nikosh" pitchFamily="2" charset="0"/>
                      </a:rPr>
                      <m:t>𝟓</m:t>
                    </m:r>
                    <m:r>
                      <a:rPr lang="en-US" sz="3850" b="1" i="0" spc="-300" smtClean="0">
                        <a:solidFill>
                          <a:srgbClr val="0000FF"/>
                        </a:solidFill>
                        <a:effectLst/>
                        <a:latin typeface="Cambria Math"/>
                        <a:ea typeface="Cambria Math"/>
                        <a:cs typeface="Nikosh" pitchFamily="2" charset="0"/>
                      </a:rPr>
                      <m:t>𝐦</m:t>
                    </m:r>
                    <m:r>
                      <a:rPr lang="en-US" sz="3850" b="1" i="1" spc="-300" smtClean="0">
                        <a:solidFill>
                          <a:srgbClr val="0000FF"/>
                        </a:solidFill>
                        <a:effectLst/>
                        <a:latin typeface="Cambria Math"/>
                        <a:ea typeface="Cambria Math"/>
                        <a:cs typeface="Nikosh" pitchFamily="2" charset="0"/>
                      </a:rPr>
                      <m:t>×</m:t>
                    </m:r>
                  </m:oMath>
                </a14:m>
                <a:r>
                  <a:rPr lang="en-US" sz="3850" b="1" i="0" kern="1200" spc="-300" dirty="0">
                    <a:solidFill>
                      <a:srgbClr val="0000FF"/>
                    </a:solidFill>
                    <a:effectLst/>
                    <a:latin typeface="SutonnyMJ" pitchFamily="2" charset="0"/>
                    <a:ea typeface="+mn-ea"/>
                    <a:cs typeface="SutonnyMJ" pitchFamily="2" charset="0"/>
                    <a:sym typeface="Muli"/>
                  </a:rPr>
                  <a:t> </a:t>
                </a:r>
                <a:r>
                  <a:rPr lang="en-US" sz="3850" b="1" i="0" kern="1200" spc="-300" dirty="0">
                    <a:solidFill>
                      <a:srgbClr val="0000FF"/>
                    </a:solidFill>
                    <a:effectLst/>
                    <a:latin typeface="Nikosh" pitchFamily="2" charset="0"/>
                    <a:ea typeface="+mn-ea"/>
                    <a:cs typeface="Nikosh" pitchFamily="2" charset="0"/>
                    <a:sym typeface="Muli"/>
                  </a:rPr>
                  <a:t>3m </a:t>
                </a:r>
                <a:r>
                  <a:rPr lang="en-US" sz="3850" b="1" i="0" kern="1200" spc="-300" dirty="0" err="1">
                    <a:solidFill>
                      <a:srgbClr val="000000"/>
                    </a:solidFill>
                    <a:effectLst/>
                    <a:latin typeface="Nikosh" pitchFamily="2" charset="0"/>
                    <a:ea typeface="+mn-ea"/>
                    <a:cs typeface="Nikosh" pitchFamily="2" charset="0"/>
                    <a:sym typeface="Muli"/>
                  </a:rPr>
                  <a:t>সাইজের</a:t>
                </a:r>
                <a:r>
                  <a:rPr lang="en-US" sz="3850" b="1" i="0" kern="1200" spc="-300" dirty="0">
                    <a:solidFill>
                      <a:srgbClr val="000000"/>
                    </a:solidFill>
                    <a:effectLst/>
                    <a:latin typeface="Nikosh" pitchFamily="2" charset="0"/>
                    <a:ea typeface="+mn-ea"/>
                    <a:cs typeface="Nikosh" pitchFamily="2" charset="0"/>
                    <a:sym typeface="Muli"/>
                  </a:rPr>
                  <a:t> </a:t>
                </a:r>
                <a:r>
                  <a:rPr lang="en-US" sz="3850" b="1" i="0" kern="1200" spc="-300" dirty="0" err="1">
                    <a:solidFill>
                      <a:srgbClr val="000000"/>
                    </a:solidFill>
                    <a:effectLst/>
                    <a:latin typeface="Nikosh" pitchFamily="2" charset="0"/>
                    <a:ea typeface="+mn-ea"/>
                    <a:cs typeface="Nikosh" pitchFamily="2" charset="0"/>
                    <a:sym typeface="Muli"/>
                  </a:rPr>
                  <a:t>একটি</a:t>
                </a:r>
                <a:endParaRPr lang="en-US" sz="3850" b="1" i="0" kern="1200" spc="-300" dirty="0">
                  <a:solidFill>
                    <a:srgbClr val="000000"/>
                  </a:solidFill>
                  <a:effectLst/>
                  <a:latin typeface="Nikosh" pitchFamily="2" charset="0"/>
                  <a:ea typeface="+mn-ea"/>
                  <a:cs typeface="Nikosh" pitchFamily="2" charset="0"/>
                  <a:sym typeface="Muli"/>
                </a:endParaRPr>
              </a:p>
              <a:p>
                <a:pPr marL="0"/>
                <a:r>
                  <a:rPr lang="en-US" sz="3600" b="1" i="0" kern="1200" spc="-300" dirty="0" err="1">
                    <a:solidFill>
                      <a:srgbClr val="000000"/>
                    </a:solidFill>
                    <a:effectLst/>
                    <a:latin typeface="Nikosh" pitchFamily="2" charset="0"/>
                    <a:ea typeface="+mn-ea"/>
                    <a:cs typeface="Nikosh" pitchFamily="2" charset="0"/>
                    <a:sym typeface="Muli"/>
                  </a:rPr>
                  <a:t>রুমের</a:t>
                </a:r>
                <a:r>
                  <a:rPr lang="en-US" sz="3600" b="1" i="0" kern="1200" spc="-300" dirty="0">
                    <a:solidFill>
                      <a:srgbClr val="000000"/>
                    </a:solidFill>
                    <a:effectLst/>
                    <a:latin typeface="Nikosh" pitchFamily="2" charset="0"/>
                    <a:ea typeface="+mn-ea"/>
                    <a:cs typeface="Nikosh" pitchFamily="2" charset="0"/>
                    <a:sym typeface="Muli"/>
                  </a:rPr>
                  <a:t>  </a:t>
                </a:r>
                <a:r>
                  <a:rPr lang="en-US" sz="3600" b="1" i="0" kern="1200" spc="-300" dirty="0" err="1">
                    <a:solidFill>
                      <a:srgbClr val="000000"/>
                    </a:solidFill>
                    <a:effectLst/>
                    <a:latin typeface="Nikosh" pitchFamily="2" charset="0"/>
                    <a:ea typeface="+mn-ea"/>
                    <a:cs typeface="Nikosh" pitchFamily="2" charset="0"/>
                    <a:sym typeface="Muli"/>
                  </a:rPr>
                  <a:t>দৈর্ঘ্য</a:t>
                </a:r>
                <a:r>
                  <a:rPr lang="en-US" sz="3600" b="1" i="0" kern="1200" spc="-300" dirty="0">
                    <a:solidFill>
                      <a:srgbClr val="000000"/>
                    </a:solidFill>
                    <a:effectLst/>
                    <a:latin typeface="Nikosh" pitchFamily="2" charset="0"/>
                    <a:ea typeface="+mn-ea"/>
                    <a:cs typeface="Nikosh" pitchFamily="2" charset="0"/>
                    <a:sym typeface="Muli"/>
                  </a:rPr>
                  <a:t> </a:t>
                </a:r>
                <a14:m>
                  <m:oMath xmlns:m="http://schemas.openxmlformats.org/officeDocument/2006/math">
                    <m:r>
                      <a:rPr lang="en-US" sz="3600" b="1" i="1" kern="1200" spc="-300" smtClean="0">
                        <a:solidFill>
                          <a:srgbClr val="000000"/>
                        </a:solidFill>
                        <a:effectLst/>
                        <a:latin typeface="Cambria Math"/>
                        <a:ea typeface="Cambria Math"/>
                        <a:cs typeface="Nikosh" pitchFamily="2" charset="0"/>
                        <a:sym typeface="Muli"/>
                      </a:rPr>
                      <m:t>×</m:t>
                    </m:r>
                    <m:r>
                      <a:rPr lang="en-US" sz="3600" b="1" i="1" kern="1200" spc="-300" smtClean="0">
                        <a:solidFill>
                          <a:srgbClr val="000000"/>
                        </a:solidFill>
                        <a:effectLst/>
                        <a:latin typeface="Cambria Math"/>
                        <a:ea typeface="Cambria Math"/>
                        <a:cs typeface="Nikosh" pitchFamily="2" charset="0"/>
                        <a:sym typeface="Muli"/>
                      </a:rPr>
                      <m:t>প্রস্থ</m:t>
                    </m:r>
                    <m:r>
                      <a:rPr lang="en-US" sz="3600" b="1" i="1" kern="1200" spc="-300" smtClean="0">
                        <a:solidFill>
                          <a:srgbClr val="000000"/>
                        </a:solidFill>
                        <a:effectLst/>
                        <a:latin typeface="Cambria Math"/>
                        <a:ea typeface="Cambria Math"/>
                        <a:cs typeface="Nikosh" pitchFamily="2" charset="0"/>
                        <a:sym typeface="Muli"/>
                      </a:rPr>
                      <m:t>×</m:t>
                    </m:r>
                    <m:r>
                      <a:rPr lang="en-US" sz="3600" b="1" i="0" kern="1200" spc="-300" smtClean="0">
                        <a:solidFill>
                          <a:srgbClr val="000000"/>
                        </a:solidFill>
                        <a:effectLst/>
                        <a:latin typeface="Cambria Math"/>
                        <a:ea typeface="Cambria Math"/>
                        <a:cs typeface="Nikosh" pitchFamily="2" charset="0"/>
                        <a:sym typeface="Muli"/>
                      </a:rPr>
                      <m:t>উচ্চতা</m:t>
                    </m:r>
                  </m:oMath>
                </a14:m>
                <a:r>
                  <a:rPr lang="en-US" sz="3600" b="1" i="0" kern="1200" spc="-300" dirty="0">
                    <a:solidFill>
                      <a:srgbClr val="000000"/>
                    </a:solidFill>
                    <a:effectLst/>
                    <a:latin typeface="SutonnyMJ" pitchFamily="2" charset="0"/>
                    <a:ea typeface="+mn-ea"/>
                    <a:cs typeface="SutonnyMJ" pitchFamily="2" charset="0"/>
                    <a:sym typeface="Muli"/>
                  </a:rPr>
                  <a:t> </a:t>
                </a:r>
                <a:r>
                  <a:rPr lang="en-US" sz="3600" b="1" i="0" kern="1200" spc="-300" dirty="0" err="1">
                    <a:solidFill>
                      <a:srgbClr val="000000"/>
                    </a:solidFill>
                    <a:effectLst/>
                    <a:latin typeface="Nikosh" pitchFamily="2" charset="0"/>
                    <a:ea typeface="+mn-ea"/>
                    <a:cs typeface="Nikosh" pitchFamily="2" charset="0"/>
                    <a:sym typeface="Muli"/>
                  </a:rPr>
                  <a:t>হলে</a:t>
                </a:r>
                <a:r>
                  <a:rPr lang="en-US" sz="3600" b="1" i="0" kern="1200" spc="-300" dirty="0">
                    <a:solidFill>
                      <a:srgbClr val="000000"/>
                    </a:solidFill>
                    <a:effectLst/>
                    <a:latin typeface="Nikosh" pitchFamily="2" charset="0"/>
                    <a:ea typeface="+mn-ea"/>
                    <a:cs typeface="Nikosh" pitchFamily="2" charset="0"/>
                    <a:sym typeface="Muli"/>
                  </a:rPr>
                  <a:t> </a:t>
                </a:r>
                <a:r>
                  <a:rPr lang="en-US" sz="3600" b="1" i="0" kern="1200" spc="-300" dirty="0" err="1">
                    <a:solidFill>
                      <a:srgbClr val="000000"/>
                    </a:solidFill>
                    <a:effectLst/>
                    <a:latin typeface="Nikosh" pitchFamily="2" charset="0"/>
                    <a:ea typeface="+mn-ea"/>
                    <a:cs typeface="Nikosh" pitchFamily="2" charset="0"/>
                    <a:sym typeface="Muli"/>
                  </a:rPr>
                  <a:t>একটি</a:t>
                </a:r>
                <a:r>
                  <a:rPr lang="en-US" sz="3600" b="1" i="0" kern="1200" spc="-300" dirty="0">
                    <a:solidFill>
                      <a:srgbClr val="000000"/>
                    </a:solidFill>
                    <a:effectLst/>
                    <a:latin typeface="Nikosh" pitchFamily="2" charset="0"/>
                    <a:ea typeface="+mn-ea"/>
                    <a:cs typeface="Nikosh" pitchFamily="2" charset="0"/>
                    <a:sym typeface="Muli"/>
                  </a:rPr>
                  <a:t> </a:t>
                </a:r>
                <a:r>
                  <a:rPr lang="en-US" sz="3600" b="1" i="0" kern="1200" spc="-300" dirty="0" err="1">
                    <a:solidFill>
                      <a:srgbClr val="000000"/>
                    </a:solidFill>
                    <a:effectLst/>
                    <a:latin typeface="Nikosh" pitchFamily="2" charset="0"/>
                    <a:ea typeface="+mn-ea"/>
                    <a:cs typeface="Nikosh" pitchFamily="2" charset="0"/>
                    <a:sym typeface="Muli"/>
                  </a:rPr>
                  <a:t>অ্যাভারেজ</a:t>
                </a:r>
                <a:r>
                  <a:rPr lang="en-US" sz="3600" b="1" i="0" kern="1200" spc="-300" dirty="0">
                    <a:solidFill>
                      <a:srgbClr val="000000"/>
                    </a:solidFill>
                    <a:effectLst/>
                    <a:latin typeface="Nikosh" pitchFamily="2" charset="0"/>
                    <a:ea typeface="+mn-ea"/>
                    <a:cs typeface="Nikosh" pitchFamily="2" charset="0"/>
                    <a:sym typeface="Muli"/>
                  </a:rPr>
                  <a:t>  </a:t>
                </a:r>
                <a:r>
                  <a:rPr lang="en-US" sz="3600" b="1" i="0" kern="1200" spc="-300" dirty="0" err="1">
                    <a:solidFill>
                      <a:srgbClr val="000000"/>
                    </a:solidFill>
                    <a:effectLst/>
                    <a:latin typeface="Nikosh" pitchFamily="2" charset="0"/>
                    <a:ea typeface="+mn-ea"/>
                    <a:cs typeface="Nikosh" pitchFamily="2" charset="0"/>
                    <a:sym typeface="Muli"/>
                  </a:rPr>
                  <a:t>ফিট</a:t>
                </a:r>
                <a:r>
                  <a:rPr lang="en-US" sz="3600" b="1" i="0" kern="1200" spc="-300" dirty="0">
                    <a:solidFill>
                      <a:srgbClr val="000000"/>
                    </a:solidFill>
                    <a:effectLst/>
                    <a:latin typeface="Nikosh" pitchFamily="2" charset="0"/>
                    <a:ea typeface="+mn-ea"/>
                    <a:cs typeface="Nikosh" pitchFamily="2" charset="0"/>
                    <a:sym typeface="Muli"/>
                  </a:rPr>
                  <a:t> </a:t>
                </a:r>
              </a:p>
              <a:p>
                <a:pPr marL="0"/>
                <a:r>
                  <a:rPr lang="en-US" sz="3700" b="1" i="0" kern="1200" spc="-300" dirty="0" err="1">
                    <a:solidFill>
                      <a:srgbClr val="000000"/>
                    </a:solidFill>
                    <a:effectLst/>
                    <a:latin typeface="Nikosh" pitchFamily="2" charset="0"/>
                    <a:ea typeface="+mn-ea"/>
                    <a:cs typeface="Nikosh" pitchFamily="2" charset="0"/>
                    <a:sym typeface="Muli"/>
                  </a:rPr>
                  <a:t>নন</a:t>
                </a:r>
                <a:r>
                  <a:rPr lang="en-US" sz="3700" b="1" i="0" kern="1200" spc="-300" dirty="0">
                    <a:solidFill>
                      <a:srgbClr val="000000"/>
                    </a:solidFill>
                    <a:effectLst/>
                    <a:latin typeface="Nikosh" pitchFamily="2" charset="0"/>
                    <a:ea typeface="+mn-ea"/>
                    <a:cs typeface="Nikosh" pitchFamily="2" charset="0"/>
                    <a:sym typeface="Muli"/>
                  </a:rPr>
                  <a:t>- </a:t>
                </a:r>
                <a:r>
                  <a:rPr lang="en-US" sz="3700" b="1" i="0" kern="1200" spc="-300" dirty="0" err="1">
                    <a:solidFill>
                      <a:srgbClr val="000000"/>
                    </a:solidFill>
                    <a:effectLst/>
                    <a:latin typeface="Nikosh" pitchFamily="2" charset="0"/>
                    <a:ea typeface="+mn-ea"/>
                    <a:cs typeface="Nikosh" pitchFamily="2" charset="0"/>
                    <a:sym typeface="Muli"/>
                  </a:rPr>
                  <a:t>ওয়েদার</a:t>
                </a:r>
                <a:r>
                  <a:rPr lang="en-US" sz="3700" b="1" i="0" kern="1200" spc="-300" dirty="0">
                    <a:solidFill>
                      <a:srgbClr val="000000"/>
                    </a:solidFill>
                    <a:effectLst/>
                    <a:latin typeface="Nikosh" pitchFamily="2" charset="0"/>
                    <a:ea typeface="+mn-ea"/>
                    <a:cs typeface="Nikosh" pitchFamily="2" charset="0"/>
                    <a:sym typeface="Muli"/>
                  </a:rPr>
                  <a:t>  </a:t>
                </a:r>
                <a:r>
                  <a:rPr lang="en-US" sz="3700" b="1" i="0" kern="1200" spc="-300" dirty="0" err="1">
                    <a:solidFill>
                      <a:srgbClr val="000000"/>
                    </a:solidFill>
                    <a:effectLst/>
                    <a:latin typeface="Nikosh" pitchFamily="2" charset="0"/>
                    <a:ea typeface="+mn-ea"/>
                    <a:cs typeface="Nikosh" pitchFamily="2" charset="0"/>
                    <a:sym typeface="Muli"/>
                  </a:rPr>
                  <a:t>স্ট্রিপড</a:t>
                </a:r>
                <a:r>
                  <a:rPr lang="en-US" sz="3700" b="1" i="0" kern="1200" spc="-300" dirty="0">
                    <a:solidFill>
                      <a:srgbClr val="000000"/>
                    </a:solidFill>
                    <a:effectLst/>
                    <a:latin typeface="Nikosh" pitchFamily="2" charset="0"/>
                    <a:ea typeface="+mn-ea"/>
                    <a:cs typeface="Nikosh" pitchFamily="2" charset="0"/>
                    <a:sym typeface="Muli"/>
                  </a:rPr>
                  <a:t>  </a:t>
                </a:r>
                <a:r>
                  <a:rPr lang="en-US" sz="3700" b="1" i="0" kern="1200" spc="-300" dirty="0" err="1">
                    <a:solidFill>
                      <a:srgbClr val="000000"/>
                    </a:solidFill>
                    <a:effectLst/>
                    <a:latin typeface="Nikosh" pitchFamily="2" charset="0"/>
                    <a:ea typeface="+mn-ea"/>
                    <a:cs typeface="Nikosh" pitchFamily="2" charset="0"/>
                    <a:sym typeface="Muli"/>
                  </a:rPr>
                  <a:t>জানালার</a:t>
                </a:r>
                <a:r>
                  <a:rPr lang="en-US" sz="3700" b="1" i="0" kern="1200" spc="-300" dirty="0">
                    <a:solidFill>
                      <a:srgbClr val="000000"/>
                    </a:solidFill>
                    <a:effectLst/>
                    <a:latin typeface="Nikosh" pitchFamily="2" charset="0"/>
                    <a:ea typeface="+mn-ea"/>
                    <a:cs typeface="Nikosh" pitchFamily="2" charset="0"/>
                    <a:sym typeface="Muli"/>
                  </a:rPr>
                  <a:t>  </a:t>
                </a:r>
                <a:r>
                  <a:rPr lang="en-US" sz="3700" b="1" i="0" kern="1200" spc="-300" dirty="0" err="1">
                    <a:solidFill>
                      <a:srgbClr val="000000"/>
                    </a:solidFill>
                    <a:effectLst/>
                    <a:latin typeface="Nikosh" pitchFamily="2" charset="0"/>
                    <a:ea typeface="+mn-ea"/>
                    <a:cs typeface="Nikosh" pitchFamily="2" charset="0"/>
                    <a:sym typeface="Muli"/>
                  </a:rPr>
                  <a:t>ক্র্যাকের</a:t>
                </a:r>
                <a:r>
                  <a:rPr lang="en-US" sz="3700" b="1" i="0" kern="1200" spc="-300" dirty="0">
                    <a:solidFill>
                      <a:srgbClr val="000000"/>
                    </a:solidFill>
                    <a:effectLst/>
                    <a:latin typeface="Nikosh" pitchFamily="2" charset="0"/>
                    <a:ea typeface="+mn-ea"/>
                    <a:cs typeface="Nikosh" pitchFamily="2" charset="0"/>
                    <a:sym typeface="Muli"/>
                  </a:rPr>
                  <a:t>  </a:t>
                </a:r>
                <a:r>
                  <a:rPr lang="en-US" sz="3700" b="1" i="0" kern="1200" spc="-300" dirty="0" err="1">
                    <a:solidFill>
                      <a:srgbClr val="000000"/>
                    </a:solidFill>
                    <a:effectLst/>
                    <a:latin typeface="Nikosh" pitchFamily="2" charset="0"/>
                    <a:ea typeface="+mn-ea"/>
                    <a:cs typeface="Nikosh" pitchFamily="2" charset="0"/>
                    <a:sym typeface="Muli"/>
                  </a:rPr>
                  <a:t>মোট</a:t>
                </a:r>
                <a:r>
                  <a:rPr lang="en-US" sz="3700" b="1" i="0" kern="1200" spc="-300" dirty="0">
                    <a:solidFill>
                      <a:srgbClr val="000000"/>
                    </a:solidFill>
                    <a:effectLst/>
                    <a:latin typeface="Nikosh" pitchFamily="2" charset="0"/>
                    <a:ea typeface="+mn-ea"/>
                    <a:cs typeface="Nikosh" pitchFamily="2" charset="0"/>
                    <a:sym typeface="Muli"/>
                  </a:rPr>
                  <a:t>  </a:t>
                </a:r>
                <a:r>
                  <a:rPr lang="en-US" sz="3700" b="1" i="0" kern="1200" spc="-300" dirty="0" err="1">
                    <a:solidFill>
                      <a:srgbClr val="000000"/>
                    </a:solidFill>
                    <a:effectLst/>
                    <a:latin typeface="Nikosh" pitchFamily="2" charset="0"/>
                    <a:ea typeface="+mn-ea"/>
                    <a:cs typeface="Nikosh" pitchFamily="2" charset="0"/>
                    <a:sym typeface="Muli"/>
                  </a:rPr>
                  <a:t>পরিসীমা</a:t>
                </a:r>
                <a:r>
                  <a:rPr lang="en-US" sz="3700" b="1" i="0" kern="1200" spc="-300" dirty="0">
                    <a:solidFill>
                      <a:srgbClr val="000000"/>
                    </a:solidFill>
                    <a:effectLst/>
                    <a:latin typeface="Nikosh" pitchFamily="2" charset="0"/>
                    <a:ea typeface="+mn-ea"/>
                    <a:cs typeface="Nikosh" pitchFamily="2" charset="0"/>
                    <a:sym typeface="Muli"/>
                  </a:rPr>
                  <a:t>  </a:t>
                </a:r>
              </a:p>
              <a:p>
                <a:pPr marL="0"/>
                <a:r>
                  <a:rPr lang="en-US" sz="3800" b="1" i="0" kern="1200" spc="-300" dirty="0">
                    <a:solidFill>
                      <a:srgbClr val="0000FF"/>
                    </a:solidFill>
                    <a:effectLst/>
                    <a:latin typeface="Nikosh" pitchFamily="2" charset="0"/>
                    <a:ea typeface="+mn-ea"/>
                    <a:cs typeface="Nikosh" pitchFamily="2" charset="0"/>
                    <a:sym typeface="Muli"/>
                  </a:rPr>
                  <a:t>10</a:t>
                </a:r>
                <a:r>
                  <a:rPr lang="en-US" sz="3800" b="1" i="0" spc="-30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m</a:t>
                </a:r>
                <a:r>
                  <a:rPr lang="en-US" sz="38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, </a:t>
                </a:r>
                <a:r>
                  <a:rPr lang="en-US" sz="38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বাতাসের</a:t>
                </a:r>
                <a:r>
                  <a:rPr lang="en-US" sz="38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38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বেগ</a:t>
                </a:r>
                <a:r>
                  <a:rPr lang="en-US" sz="38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3800" b="1" i="0" spc="-300" dirty="0">
                    <a:solidFill>
                      <a:srgbClr val="FF00FF"/>
                    </a:solidFill>
                    <a:latin typeface="Nikosh" pitchFamily="2" charset="0"/>
                    <a:cs typeface="Nikosh" pitchFamily="2" charset="0"/>
                  </a:rPr>
                  <a:t>9m /Sec </a:t>
                </a:r>
                <a:r>
                  <a:rPr lang="en-US" sz="38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। </a:t>
                </a:r>
                <a:r>
                  <a:rPr lang="en-US" sz="38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ইনফিলট্রেশনের</a:t>
                </a:r>
                <a:r>
                  <a:rPr lang="en-US" sz="38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</a:p>
              <a:p>
                <a:pPr marL="0"/>
                <a:r>
                  <a:rPr lang="en-US" sz="36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এয়ার</a:t>
                </a:r>
                <a:r>
                  <a:rPr lang="en-US" sz="36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36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চেঞ্জ</a:t>
                </a:r>
                <a:r>
                  <a:rPr lang="en-US" sz="36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36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রেট</a:t>
                </a:r>
                <a:r>
                  <a:rPr lang="en-US" sz="36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(</a:t>
                </a:r>
                <a:r>
                  <a:rPr lang="en-US" sz="3600" b="1" i="0" spc="-3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Air  change  rate) </a:t>
                </a:r>
                <a:r>
                  <a:rPr lang="en-US" sz="36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নির্ণয়</a:t>
                </a:r>
                <a:r>
                  <a:rPr lang="en-US" sz="36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36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কর</a:t>
                </a:r>
                <a:r>
                  <a:rPr lang="en-US" sz="36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? </a:t>
                </a:r>
                <a:endParaRPr lang="en-US" sz="3600" b="1" i="0" kern="1200" spc="-300" dirty="0">
                  <a:solidFill>
                    <a:srgbClr val="000000"/>
                  </a:solidFill>
                  <a:effectLst/>
                  <a:latin typeface="SutonnyMJ" pitchFamily="2" charset="0"/>
                  <a:ea typeface="+mn-ea"/>
                  <a:cs typeface="SutonnyMJ" pitchFamily="2" charset="0"/>
                  <a:sym typeface="Muli"/>
                </a:endParaRPr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295400" y="1398620"/>
                <a:ext cx="7152650" cy="3093406"/>
              </a:xfrm>
              <a:blipFill rotWithShape="1">
                <a:blip r:embed="rId2"/>
                <a:stretch>
                  <a:fillRect l="-2361" t="-192" r="-5396" b="-1919"/>
                </a:stretch>
              </a:blipFill>
              <a:ln w="76200">
                <a:solidFill>
                  <a:srgbClr val="0000FF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45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7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9DFB0390-78E8-49C3-8410-DE5BA72AFD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53F9483-230E-42D1-B22E-D9DCA2250DCB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29888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261733" y="558651"/>
                <a:ext cx="7228850" cy="3901476"/>
              </a:xfrm>
              <a:ln w="76200">
                <a:solidFill>
                  <a:srgbClr val="0000FF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/>
              <a:lstStyle/>
              <a:p>
                <a:pPr marL="0" lvl="0"/>
                <a:r>
                  <a:rPr lang="en-US" sz="45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১। </a:t>
                </a:r>
                <a:r>
                  <a:rPr lang="en-US" sz="45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টেবিল</a:t>
                </a:r>
                <a:r>
                  <a:rPr lang="en-US" sz="45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- </a:t>
                </a:r>
                <a:r>
                  <a:rPr lang="en-US" sz="4500" b="1" i="0" spc="-15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5.9</a:t>
                </a:r>
                <a:r>
                  <a:rPr lang="en-US" sz="45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5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পৃষ্ঠা</a:t>
                </a:r>
                <a:r>
                  <a:rPr lang="en-US" sz="45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5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নং</a:t>
                </a:r>
                <a:r>
                  <a:rPr lang="en-US" sz="45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500" b="1" i="0" spc="-150" dirty="0">
                    <a:solidFill>
                      <a:srgbClr val="FF00FF"/>
                    </a:solidFill>
                    <a:latin typeface="Nikosh" pitchFamily="2" charset="0"/>
                    <a:cs typeface="Nikosh" pitchFamily="2" charset="0"/>
                  </a:rPr>
                  <a:t>১৪০</a:t>
                </a:r>
                <a:r>
                  <a:rPr lang="en-US" sz="45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5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ব্যবহার</a:t>
                </a:r>
                <a:r>
                  <a:rPr lang="en-US" sz="45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5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করে</a:t>
                </a:r>
                <a:r>
                  <a:rPr lang="en-US" sz="45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</a:p>
              <a:p>
                <a:pPr marL="0" lvl="0"/>
                <a:r>
                  <a:rPr lang="en-US" sz="47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২। </a:t>
                </a:r>
                <a:r>
                  <a:rPr lang="en-US" sz="47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বাতাস</a:t>
                </a:r>
                <a:r>
                  <a:rPr lang="en-US" sz="47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7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প্রবাহের</a:t>
                </a:r>
                <a:r>
                  <a:rPr lang="en-US" sz="47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7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ঘর্ষণজণিত</a:t>
                </a:r>
                <a:r>
                  <a:rPr lang="en-US" sz="47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7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বাধার</a:t>
                </a:r>
                <a:r>
                  <a:rPr lang="en-US" sz="47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7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জন্য</a:t>
                </a:r>
                <a:r>
                  <a:rPr lang="en-US" sz="47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</a:p>
              <a:p>
                <a:pPr marL="0" lvl="0"/>
                <a:r>
                  <a:rPr lang="en-US" sz="40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200" b="1" i="0" spc="-15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Q</a:t>
                </a:r>
                <a:r>
                  <a:rPr lang="en-US" sz="4200" b="1" i="0" spc="-150" baseline="-2500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v </a:t>
                </a:r>
                <a:r>
                  <a:rPr lang="en-US" sz="4200" b="1" i="0" spc="-15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= 0.125 (0.64 </a:t>
                </a:r>
                <a14:m>
                  <m:oMath xmlns:m="http://schemas.openxmlformats.org/officeDocument/2006/math">
                    <m:r>
                      <a:rPr lang="en-US" sz="4200" b="1" i="1" spc="-150" smtClean="0">
                        <a:solidFill>
                          <a:srgbClr val="0000FF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∆</m:t>
                    </m:r>
                    <m:r>
                      <a:rPr lang="en-US" sz="4200" b="1" i="0" spc="-150" smtClean="0">
                        <a:solidFill>
                          <a:srgbClr val="0000FF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𝐏</m:t>
                    </m:r>
                  </m:oMath>
                </a14:m>
                <a:r>
                  <a:rPr lang="en-US" sz="4200" b="1" i="0" spc="-15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)</a:t>
                </a:r>
                <a:r>
                  <a:rPr lang="en-US" sz="4200" b="1" i="0" spc="-150" baseline="3000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0.63</a:t>
                </a:r>
                <a:r>
                  <a:rPr lang="en-US" sz="4200" b="1" i="0" spc="-15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 L/S/m </a:t>
                </a:r>
                <a:endParaRPr lang="en-US" sz="4200" b="1" i="0" spc="-150" dirty="0">
                  <a:solidFill>
                    <a:srgbClr val="000000"/>
                  </a:solidFill>
                  <a:latin typeface="Nikosh" pitchFamily="2" charset="0"/>
                  <a:cs typeface="Nikosh" pitchFamily="2" charset="0"/>
                </a:endParaRPr>
              </a:p>
              <a:p>
                <a:pPr marL="0" lvl="0"/>
                <a:r>
                  <a:rPr lang="en-US" sz="44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4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সূত্রটি</a:t>
                </a:r>
                <a:r>
                  <a:rPr lang="en-US" sz="44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4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ব্যবহার</a:t>
                </a:r>
                <a:r>
                  <a:rPr lang="en-US" sz="44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4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করে</a:t>
                </a:r>
                <a:r>
                  <a:rPr lang="en-US" sz="44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।</a:t>
                </a:r>
              </a:p>
              <a:p>
                <a:pPr marL="0" lvl="0"/>
                <a:r>
                  <a:rPr lang="en-US" sz="48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এখানে</a:t>
                </a:r>
                <a:r>
                  <a:rPr lang="en-US" sz="48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4400" b="1" spc="-150" smtClean="0">
                        <a:solidFill>
                          <a:srgbClr val="FF00FF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∆</m:t>
                    </m:r>
                    <m:r>
                      <a:rPr lang="en-US" sz="4400" b="1" i="0" spc="-150">
                        <a:solidFill>
                          <a:srgbClr val="FF00FF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𝐏</m:t>
                    </m:r>
                  </m:oMath>
                </a14:m>
                <a:r>
                  <a:rPr lang="en-US" sz="4400" b="1" i="0" spc="-150" dirty="0">
                    <a:solidFill>
                      <a:srgbClr val="FF00FF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4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এর</a:t>
                </a:r>
                <a:r>
                  <a:rPr lang="en-US" sz="44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4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একক</a:t>
                </a:r>
                <a:r>
                  <a:rPr lang="en-US" sz="44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400" b="1" i="0" spc="-15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N/m</a:t>
                </a:r>
                <a:r>
                  <a:rPr lang="en-US" sz="4400" b="1" i="0" spc="-150" baseline="300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2</a:t>
                </a:r>
                <a:r>
                  <a:rPr lang="en-US" sz="4400" b="1" i="0" spc="-15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endParaRPr lang="en-US" sz="4400" b="1" i="0" spc="-150" baseline="30000" dirty="0">
                  <a:solidFill>
                    <a:srgbClr val="FF0000"/>
                  </a:solidFill>
                  <a:latin typeface="Nikosh" pitchFamily="2" charset="0"/>
                  <a:cs typeface="Nikosh" pitchFamily="2" charset="0"/>
                </a:endParaRPr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261733" y="558651"/>
                <a:ext cx="7228850" cy="3901476"/>
              </a:xfrm>
              <a:blipFill rotWithShape="1">
                <a:blip r:embed="rId2"/>
                <a:stretch>
                  <a:fillRect l="-3336" t="-1225" r="-6422"/>
                </a:stretch>
              </a:blipFill>
              <a:ln w="76200">
                <a:solidFill>
                  <a:srgbClr val="0000FF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46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7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A17CB08B-3CEC-400A-816F-D76AF15E47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8B448EA-B22E-4EA6-9A4F-8D84711AC36F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59075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732" y="514350"/>
            <a:ext cx="7228850" cy="1159800"/>
          </a:xfr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/>
          <a:lstStyle/>
          <a:p>
            <a:pPr lvl="0">
              <a:spcBef>
                <a:spcPct val="20000"/>
              </a:spcBef>
            </a:pPr>
            <a:r>
              <a:rPr lang="en-US" sz="7200" kern="1200" spc="-300" dirty="0" err="1">
                <a:solidFill>
                  <a:srgbClr val="000000"/>
                </a:solidFill>
                <a:latin typeface="Nikosh" pitchFamily="2" charset="0"/>
                <a:ea typeface="Tinos"/>
                <a:cs typeface="Nikosh" pitchFamily="2" charset="0"/>
                <a:sym typeface="Muli"/>
              </a:rPr>
              <a:t>সমাধান</a:t>
            </a:r>
            <a:r>
              <a:rPr lang="en-US" sz="7200" kern="1200" spc="-300" dirty="0">
                <a:solidFill>
                  <a:srgbClr val="000000"/>
                </a:solidFill>
                <a:latin typeface="Nikosh" pitchFamily="2" charset="0"/>
                <a:ea typeface="Tinos"/>
                <a:cs typeface="Nikosh" pitchFamily="2" charset="0"/>
                <a:sym typeface="Muli"/>
              </a:rPr>
              <a:t> (</a:t>
            </a:r>
            <a:r>
              <a:rPr lang="en-US" sz="7200" kern="1200" spc="-300" dirty="0" err="1">
                <a:solidFill>
                  <a:srgbClr val="000000"/>
                </a:solidFill>
                <a:latin typeface="Nikosh" pitchFamily="2" charset="0"/>
                <a:ea typeface="Tinos"/>
                <a:cs typeface="Nikosh" pitchFamily="2" charset="0"/>
                <a:sym typeface="Muli"/>
              </a:rPr>
              <a:t>Soluation</a:t>
            </a:r>
            <a:r>
              <a:rPr lang="en-US" sz="7200" kern="1200" spc="-300" dirty="0">
                <a:solidFill>
                  <a:srgbClr val="000000"/>
                </a:solidFill>
                <a:latin typeface="Nikosh" pitchFamily="2" charset="0"/>
                <a:ea typeface="Tinos"/>
                <a:cs typeface="Nikosh" pitchFamily="2" charset="0"/>
                <a:sym typeface="Muli"/>
              </a:rPr>
              <a:t>)</a:t>
            </a:r>
            <a:endParaRPr lang="en-US" dirty="0">
              <a:solidFill>
                <a:srgbClr val="00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304264" y="1733549"/>
                <a:ext cx="7186318" cy="2819403"/>
              </a:xfrm>
              <a:ln w="38100">
                <a:solidFill>
                  <a:srgbClr val="FF0000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/>
              <a:lstStyle/>
              <a:p>
                <a:pPr marL="0" lvl="0"/>
                <a:r>
                  <a:rPr lang="en-US" sz="3600" b="1" i="0" spc="-15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দেওয়া  </a:t>
                </a:r>
                <a:r>
                  <a:rPr lang="en-US" sz="3600" b="1" i="0" spc="-150" dirty="0" err="1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আছে</a:t>
                </a:r>
                <a:r>
                  <a:rPr lang="en-US" sz="3600" b="1" i="0" spc="-15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 , </a:t>
                </a:r>
              </a:p>
              <a:p>
                <a:pPr marL="0" lvl="0"/>
                <a:r>
                  <a:rPr lang="en-US" sz="4000" b="1" i="0" spc="-150" dirty="0" err="1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কক্ষের</a:t>
                </a:r>
                <a:r>
                  <a:rPr lang="en-US" sz="4000" b="1" i="0" spc="-15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000" b="1" i="0" spc="-150" dirty="0" err="1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আয়তন</a:t>
                </a:r>
                <a:r>
                  <a:rPr lang="en-US" sz="4000" b="1" i="0" spc="-15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, V = </a:t>
                </a:r>
                <a:r>
                  <a:rPr lang="en-US" sz="3600" b="1" i="0" spc="-15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5.5m </a:t>
                </a:r>
                <a14:m>
                  <m:oMath xmlns:m="http://schemas.openxmlformats.org/officeDocument/2006/math">
                    <m:r>
                      <a:rPr lang="en-US" sz="3600" b="1" spc="-150">
                        <a:solidFill>
                          <a:srgbClr val="0000FF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×</m:t>
                    </m:r>
                    <m:r>
                      <a:rPr lang="en-US" sz="3600" b="1" spc="-150">
                        <a:solidFill>
                          <a:srgbClr val="0000FF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𝟑</m:t>
                    </m:r>
                    <m:r>
                      <a:rPr lang="en-US" sz="3600" b="1" spc="-150">
                        <a:solidFill>
                          <a:srgbClr val="0000FF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.</m:t>
                    </m:r>
                    <m:r>
                      <a:rPr lang="en-US" sz="3600" b="1" spc="-150">
                        <a:solidFill>
                          <a:srgbClr val="0000FF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𝟓𝐦</m:t>
                    </m:r>
                    <m:r>
                      <a:rPr lang="en-US" sz="3600" b="1" spc="-150">
                        <a:solidFill>
                          <a:srgbClr val="0000FF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×</m:t>
                    </m:r>
                  </m:oMath>
                </a14:m>
                <a:r>
                  <a:rPr lang="en-US" sz="3600" b="1" i="0" kern="1200" spc="-150" dirty="0">
                    <a:solidFill>
                      <a:srgbClr val="0000FF"/>
                    </a:solidFill>
                    <a:latin typeface="SutonnyMJ" pitchFamily="2" charset="0"/>
                    <a:cs typeface="SutonnyMJ" pitchFamily="2" charset="0"/>
                    <a:sym typeface="Muli"/>
                  </a:rPr>
                  <a:t> </a:t>
                </a:r>
                <a:r>
                  <a:rPr lang="en-US" sz="3600" b="1" i="0" kern="1200" spc="-15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  <a:sym typeface="Muli"/>
                  </a:rPr>
                  <a:t>3m</a:t>
                </a:r>
              </a:p>
              <a:p>
                <a:pPr marL="0" lvl="0"/>
                <a:r>
                  <a:rPr lang="en-US" sz="3600" b="1" i="0" kern="1200" spc="-15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  <a:sym typeface="Muli"/>
                  </a:rPr>
                  <a:t>                     </a:t>
                </a:r>
                <a14:m>
                  <m:oMath xmlns:m="http://schemas.openxmlformats.org/officeDocument/2006/math">
                    <m:r>
                      <a:rPr lang="en-US" sz="3600" b="1" i="1" kern="1200" spc="-150" smtClean="0">
                        <a:solidFill>
                          <a:srgbClr val="0000FF"/>
                        </a:solidFill>
                        <a:latin typeface="Cambria Math"/>
                        <a:ea typeface="Cambria Math"/>
                        <a:cs typeface="Nikosh" pitchFamily="2" charset="0"/>
                        <a:sym typeface="Muli"/>
                      </a:rPr>
                      <m:t>∴</m:t>
                    </m:r>
                  </m:oMath>
                </a14:m>
                <a:r>
                  <a:rPr lang="en-US" sz="3600" b="1" i="0" kern="1200" spc="-15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  <a:sym typeface="Muli"/>
                  </a:rPr>
                  <a:t> </a:t>
                </a:r>
                <a:r>
                  <a:rPr lang="en-US" sz="3600" b="1" i="0" spc="-15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V</a:t>
                </a:r>
                <a:r>
                  <a:rPr lang="en-US" sz="3600" b="1" i="0" kern="1200" spc="-15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  <a:sym typeface="Muli"/>
                  </a:rPr>
                  <a:t>  = 57.75 m</a:t>
                </a:r>
                <a:r>
                  <a:rPr lang="en-US" sz="3600" b="1" i="0" kern="1200" spc="-150" baseline="3000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  <a:sym typeface="Muli"/>
                  </a:rPr>
                  <a:t>3</a:t>
                </a:r>
                <a:r>
                  <a:rPr lang="en-US" sz="3600" b="1" i="0" kern="1200" spc="-15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  <a:sym typeface="Muli"/>
                  </a:rPr>
                  <a:t> </a:t>
                </a:r>
              </a:p>
              <a:p>
                <a:pPr marL="0" lvl="0"/>
                <a:r>
                  <a:rPr lang="en-US" sz="4400" b="1" i="0" kern="1200" spc="-150" dirty="0" err="1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  <a:sym typeface="Muli"/>
                  </a:rPr>
                  <a:t>বাতাসের</a:t>
                </a:r>
                <a:r>
                  <a:rPr lang="en-US" sz="4400" b="1" i="0" kern="1200" spc="-15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  <a:sym typeface="Muli"/>
                  </a:rPr>
                  <a:t> </a:t>
                </a:r>
                <a:r>
                  <a:rPr lang="en-US" sz="4400" b="1" i="0" kern="1200" spc="-150" dirty="0" err="1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  <a:sym typeface="Muli"/>
                  </a:rPr>
                  <a:t>চাপ</a:t>
                </a:r>
                <a:r>
                  <a:rPr lang="en-US" sz="4400" b="1" i="0" kern="1200" spc="-15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  <a:sym typeface="Muli"/>
                  </a:rPr>
                  <a:t>, </a:t>
                </a:r>
                <a14:m>
                  <m:oMath xmlns:m="http://schemas.openxmlformats.org/officeDocument/2006/math">
                    <m:r>
                      <a:rPr lang="en-US" sz="4400" b="1" spc="-150">
                        <a:solidFill>
                          <a:srgbClr val="FF00FF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∆</m:t>
                    </m:r>
                    <m:r>
                      <a:rPr lang="en-US" sz="4400" b="1" i="0" spc="-150">
                        <a:solidFill>
                          <a:srgbClr val="FF00FF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𝐏</m:t>
                    </m:r>
                  </m:oMath>
                </a14:m>
                <a:r>
                  <a:rPr lang="en-US" sz="4400" b="1" i="0" spc="-150" dirty="0">
                    <a:solidFill>
                      <a:srgbClr val="FF00FF"/>
                    </a:solidFill>
                    <a:latin typeface="Nikosh" pitchFamily="2" charset="0"/>
                    <a:cs typeface="Nikosh" pitchFamily="2" charset="0"/>
                  </a:rPr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4400" b="1" i="1" spc="-150" smtClean="0">
                            <a:solidFill>
                              <a:srgbClr val="FF00FF"/>
                            </a:solidFill>
                            <a:latin typeface="Cambria Math" panose="02040503050406030204" pitchFamily="18" charset="0"/>
                            <a:cs typeface="Nikosh" pitchFamily="2" charset="0"/>
                          </a:rPr>
                        </m:ctrlPr>
                      </m:fPr>
                      <m:num>
                        <m:r>
                          <a:rPr lang="en-US" sz="4400" b="1" i="0" spc="-150" smtClean="0">
                            <a:solidFill>
                              <a:srgbClr val="FF00FF"/>
                            </a:solidFill>
                            <a:latin typeface="Cambria Math"/>
                            <a:ea typeface="Cambria Math"/>
                            <a:cs typeface="Nikosh" pitchFamily="2" charset="0"/>
                          </a:rPr>
                          <m:t>𝛒</m:t>
                        </m:r>
                        <m:r>
                          <a:rPr lang="en-US" sz="4400" b="1" i="1" spc="-150" smtClean="0">
                            <a:solidFill>
                              <a:srgbClr val="FF00FF"/>
                            </a:solidFill>
                            <a:latin typeface="Cambria Math"/>
                            <a:ea typeface="Cambria Math"/>
                            <a:cs typeface="Nikosh" pitchFamily="2" charset="0"/>
                          </a:rPr>
                          <m:t>𝒄</m:t>
                        </m:r>
                        <m:r>
                          <a:rPr lang="en-US" sz="4400" b="1" i="1" spc="-150" baseline="30000" smtClean="0">
                            <a:solidFill>
                              <a:srgbClr val="FF00FF"/>
                            </a:solidFill>
                            <a:latin typeface="Cambria Math"/>
                            <a:ea typeface="Cambria Math"/>
                            <a:cs typeface="Nikosh" pitchFamily="2" charset="0"/>
                          </a:rPr>
                          <m:t>𝟐</m:t>
                        </m:r>
                      </m:num>
                      <m:den>
                        <m:r>
                          <a:rPr lang="en-US" sz="4400" b="1" i="1" spc="-150" smtClean="0">
                            <a:solidFill>
                              <a:srgbClr val="FF00FF"/>
                            </a:solidFill>
                            <a:latin typeface="Cambria Math"/>
                            <a:cs typeface="Nikosh" pitchFamily="2" charset="0"/>
                          </a:rPr>
                          <m:t>𝟐</m:t>
                        </m:r>
                      </m:den>
                    </m:f>
                  </m:oMath>
                </a14:m>
                <a:r>
                  <a:rPr lang="en-US" sz="4400" b="1" i="0" spc="-15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400" b="1" i="0" spc="-150" dirty="0">
                    <a:solidFill>
                      <a:schemeClr val="tx1"/>
                    </a:solidFill>
                    <a:latin typeface="Nikosh" pitchFamily="2" charset="0"/>
                    <a:cs typeface="Nikosh" pitchFamily="2" charset="0"/>
                  </a:rPr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4400" b="1" i="1" spc="-15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Nikosh" pitchFamily="2" charset="0"/>
                          </a:rPr>
                        </m:ctrlPr>
                      </m:fPr>
                      <m:num>
                        <m:r>
                          <a:rPr lang="en-US" sz="4400" b="1" i="1" spc="-150" smtClean="0">
                            <a:solidFill>
                              <a:schemeClr val="tx1"/>
                            </a:solidFill>
                            <a:latin typeface="Cambria Math"/>
                            <a:cs typeface="Nikosh" pitchFamily="2" charset="0"/>
                          </a:rPr>
                          <m:t>𝟏</m:t>
                        </m:r>
                        <m:r>
                          <a:rPr lang="en-US" sz="4400" b="1" i="1" spc="-150" smtClean="0">
                            <a:solidFill>
                              <a:schemeClr val="tx1"/>
                            </a:solidFill>
                            <a:latin typeface="Cambria Math"/>
                            <a:cs typeface="Nikosh" pitchFamily="2" charset="0"/>
                          </a:rPr>
                          <m:t>.</m:t>
                        </m:r>
                        <m:r>
                          <a:rPr lang="en-US" sz="4400" b="1" i="1" spc="-150" smtClean="0">
                            <a:solidFill>
                              <a:schemeClr val="tx1"/>
                            </a:solidFill>
                            <a:latin typeface="Cambria Math"/>
                            <a:cs typeface="Nikosh" pitchFamily="2" charset="0"/>
                          </a:rPr>
                          <m:t>𝟐</m:t>
                        </m:r>
                        <m:r>
                          <a:rPr lang="en-US" sz="4400" b="1" i="1" spc="-150" smtClean="0">
                            <a:solidFill>
                              <a:schemeClr val="tx1"/>
                            </a:solidFill>
                            <a:latin typeface="Cambria Math"/>
                            <a:ea typeface="Cambria Math"/>
                            <a:cs typeface="Nikosh" pitchFamily="2" charset="0"/>
                          </a:rPr>
                          <m:t>×</m:t>
                        </m:r>
                        <m:r>
                          <a:rPr lang="en-US" sz="4400" b="1" i="1" spc="-150" smtClean="0">
                            <a:solidFill>
                              <a:schemeClr val="tx1"/>
                            </a:solidFill>
                            <a:latin typeface="Cambria Math"/>
                            <a:ea typeface="Cambria Math"/>
                            <a:cs typeface="Nikosh" pitchFamily="2" charset="0"/>
                          </a:rPr>
                          <m:t>𝟗𝟐</m:t>
                        </m:r>
                      </m:num>
                      <m:den>
                        <m:r>
                          <a:rPr lang="en-US" sz="4400" b="1" i="1" spc="-150" smtClean="0">
                            <a:solidFill>
                              <a:schemeClr val="tx1"/>
                            </a:solidFill>
                            <a:latin typeface="Cambria Math"/>
                            <a:cs typeface="Nikosh" pitchFamily="2" charset="0"/>
                          </a:rPr>
                          <m:t>𝟐</m:t>
                        </m:r>
                      </m:den>
                    </m:f>
                  </m:oMath>
                </a14:m>
                <a:r>
                  <a:rPr lang="en-US" sz="4400" b="1" i="0" spc="-150" dirty="0">
                    <a:solidFill>
                      <a:schemeClr val="tx1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304264" y="1733549"/>
                <a:ext cx="7186318" cy="2819403"/>
              </a:xfrm>
              <a:blipFill rotWithShape="1">
                <a:blip r:embed="rId2"/>
                <a:stretch>
                  <a:fillRect l="-3207" t="-853" r="-3376" b="-5544"/>
                </a:stretch>
              </a:blipFill>
              <a:ln w="38100">
                <a:solidFill>
                  <a:srgbClr val="FF000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47</a:t>
            </a:fld>
            <a:endParaRPr lang="en">
              <a:solidFill>
                <a:srgbClr val="79728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7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B46BFD24-DCCF-4A47-9A3F-A87B0D7374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F24AD63-FEC5-4664-8C60-EFEA847E59C7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35815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295400" y="590550"/>
                <a:ext cx="7152649" cy="3901476"/>
              </a:xfrm>
              <a:ln w="76200">
                <a:solidFill>
                  <a:srgbClr val="FF00FF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/>
              <a:lstStyle/>
              <a:p>
                <a:r>
                  <a:rPr lang="en-US" sz="36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[ </a:t>
                </a:r>
                <a:r>
                  <a:rPr lang="en-US" sz="3600" b="1" i="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বাতাসের</a:t>
                </a:r>
                <a:r>
                  <a:rPr lang="en-US" sz="36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3600" b="1" i="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ঘনত্ব</a:t>
                </a:r>
                <a:r>
                  <a:rPr lang="en-US" sz="36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US" sz="3600" b="1" i="1" smtClean="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𝝆</m:t>
                    </m:r>
                  </m:oMath>
                </a14:m>
                <a:r>
                  <a:rPr lang="en-US" sz="36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= </a:t>
                </a:r>
                <a:r>
                  <a:rPr lang="en-US" sz="3600" b="1" i="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1.2</a:t>
                </a:r>
                <a:r>
                  <a:rPr lang="en-US" sz="36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Kg/m</a:t>
                </a:r>
                <a:r>
                  <a:rPr lang="en-US" sz="3600" b="1" i="0" baseline="300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2 </a:t>
                </a:r>
                <a:r>
                  <a:rPr lang="en-US" sz="36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]</a:t>
                </a:r>
              </a:p>
              <a:p>
                <a:r>
                  <a:rPr lang="en-US" sz="4000" b="1" spc="-150" dirty="0">
                    <a:solidFill>
                      <a:srgbClr val="FF00FF"/>
                    </a:solidFill>
                    <a:ea typeface="Cambria Math"/>
                    <a:cs typeface="Nikosh" pitchFamily="2" charset="0"/>
                  </a:rPr>
                  <a:t>                 </a:t>
                </a:r>
                <a14:m>
                  <m:oMath xmlns:m="http://schemas.openxmlformats.org/officeDocument/2006/math">
                    <m:r>
                      <a:rPr lang="en-US" sz="4000" b="1" spc="-150">
                        <a:solidFill>
                          <a:srgbClr val="FF00FF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∆</m:t>
                    </m:r>
                    <m:r>
                      <a:rPr lang="en-US" sz="4000" b="1" i="0" spc="-150">
                        <a:solidFill>
                          <a:srgbClr val="FF00FF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𝐏</m:t>
                    </m:r>
                  </m:oMath>
                </a14:m>
                <a:r>
                  <a:rPr lang="en-US" sz="4000" b="1" i="0" spc="-150" dirty="0">
                    <a:solidFill>
                      <a:srgbClr val="FF00FF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40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= </a:t>
                </a:r>
                <a:r>
                  <a:rPr lang="en-US" sz="4000" b="1" i="0" spc="-15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45.6</a:t>
                </a:r>
                <a:r>
                  <a:rPr lang="en-US" sz="40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N/m</a:t>
                </a:r>
                <a:r>
                  <a:rPr lang="en-US" sz="4000" b="1" i="0" spc="-150" baseline="300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2</a:t>
                </a:r>
              </a:p>
              <a:p>
                <a:r>
                  <a:rPr lang="en-US" sz="3600" b="1" i="0" spc="-150" dirty="0">
                    <a:solidFill>
                      <a:srgbClr val="FF00FF"/>
                    </a:solidFill>
                    <a:latin typeface="Nikosh" pitchFamily="2" charset="0"/>
                    <a:cs typeface="Nikosh" pitchFamily="2" charset="0"/>
                  </a:rPr>
                  <a:t>                            </a:t>
                </a:r>
                <a:r>
                  <a:rPr lang="en-US" sz="40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4000" b="1" i="1" spc="-150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cs typeface="Nikosh" pitchFamily="2" charset="0"/>
                          </a:rPr>
                        </m:ctrlPr>
                      </m:fPr>
                      <m:num>
                        <m:r>
                          <a:rPr lang="en-US" sz="4000" b="1" i="1" spc="-150" smtClean="0">
                            <a:solidFill>
                              <a:srgbClr val="0000FF"/>
                            </a:solidFill>
                            <a:latin typeface="Cambria Math"/>
                            <a:cs typeface="Nikosh" pitchFamily="2" charset="0"/>
                          </a:rPr>
                          <m:t>𝟒𝟖</m:t>
                        </m:r>
                        <m:r>
                          <a:rPr lang="en-US" sz="4000" b="1" i="1" spc="-150" smtClean="0">
                            <a:solidFill>
                              <a:srgbClr val="0000FF"/>
                            </a:solidFill>
                            <a:latin typeface="Cambria Math"/>
                            <a:cs typeface="Nikosh" pitchFamily="2" charset="0"/>
                          </a:rPr>
                          <m:t>.</m:t>
                        </m:r>
                        <m:r>
                          <a:rPr lang="en-US" sz="4000" b="1" i="1" spc="-150" smtClean="0">
                            <a:solidFill>
                              <a:srgbClr val="0000FF"/>
                            </a:solidFill>
                            <a:latin typeface="Cambria Math"/>
                            <a:cs typeface="Nikosh" pitchFamily="2" charset="0"/>
                          </a:rPr>
                          <m:t>𝟔</m:t>
                        </m:r>
                      </m:num>
                      <m:den>
                        <m:r>
                          <a:rPr lang="en-US" sz="4000" b="1" i="1" spc="-150" smtClean="0">
                            <a:solidFill>
                              <a:srgbClr val="0000FF"/>
                            </a:solidFill>
                            <a:latin typeface="Cambria Math"/>
                            <a:cs typeface="Nikosh" pitchFamily="2" charset="0"/>
                          </a:rPr>
                          <m:t>𝟗𝟖</m:t>
                        </m:r>
                        <m:r>
                          <a:rPr lang="en-US" sz="4000" b="1" i="1" spc="-150" smtClean="0">
                            <a:solidFill>
                              <a:srgbClr val="0000FF"/>
                            </a:solidFill>
                            <a:latin typeface="Cambria Math"/>
                            <a:cs typeface="Nikosh" pitchFamily="2" charset="0"/>
                          </a:rPr>
                          <m:t>.</m:t>
                        </m:r>
                        <m:r>
                          <a:rPr lang="en-US" sz="4000" b="1" i="1" spc="-150" smtClean="0">
                            <a:solidFill>
                              <a:srgbClr val="0000FF"/>
                            </a:solidFill>
                            <a:latin typeface="Cambria Math"/>
                            <a:cs typeface="Nikosh" pitchFamily="2" charset="0"/>
                          </a:rPr>
                          <m:t>𝟏</m:t>
                        </m:r>
                      </m:den>
                    </m:f>
                  </m:oMath>
                </a14:m>
                <a:endParaRPr lang="en-US" sz="3600" b="1" i="0" dirty="0">
                  <a:solidFill>
                    <a:srgbClr val="000000"/>
                  </a:solidFill>
                  <a:latin typeface="Nikosh" pitchFamily="2" charset="0"/>
                  <a:cs typeface="Nikosh" pitchFamily="2" charset="0"/>
                </a:endParaRPr>
              </a:p>
              <a:p>
                <a:r>
                  <a:rPr lang="en-US" sz="36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           </a:t>
                </a:r>
                <a14:m>
                  <m:oMath xmlns:m="http://schemas.openxmlformats.org/officeDocument/2006/math">
                    <m:r>
                      <a:rPr lang="en-US" sz="3600" b="1" i="1" smtClean="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∴</m:t>
                    </m:r>
                  </m:oMath>
                </a14:m>
                <a:r>
                  <a:rPr lang="en-US" sz="36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3600" b="1" spc="-150">
                        <a:solidFill>
                          <a:srgbClr val="FF00FF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∆</m:t>
                    </m:r>
                    <m:r>
                      <a:rPr lang="en-US" sz="3600" b="1" i="0" spc="-150">
                        <a:solidFill>
                          <a:srgbClr val="FF00FF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𝐏</m:t>
                    </m:r>
                  </m:oMath>
                </a14:m>
                <a:r>
                  <a:rPr lang="en-US" sz="36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40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= </a:t>
                </a:r>
                <a:r>
                  <a:rPr lang="en-US" sz="4000" b="1" i="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0.5</a:t>
                </a:r>
                <a:r>
                  <a:rPr lang="en-US" sz="40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cm H</a:t>
                </a:r>
                <a:r>
                  <a:rPr lang="en-US" sz="4000" b="1" i="0" baseline="-250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2</a:t>
                </a:r>
                <a:r>
                  <a:rPr lang="en-US" sz="40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O </a:t>
                </a:r>
              </a:p>
              <a:p>
                <a:r>
                  <a:rPr lang="en-US" sz="4000" b="1" i="0" dirty="0">
                    <a:solidFill>
                      <a:srgbClr val="0000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১। </a:t>
                </a:r>
                <a:r>
                  <a:rPr lang="en-US" sz="4000" b="1" i="0" dirty="0" err="1">
                    <a:solidFill>
                      <a:srgbClr val="0000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টেবিল</a:t>
                </a:r>
                <a:r>
                  <a:rPr lang="en-US" sz="4000" b="1" i="0" dirty="0">
                    <a:solidFill>
                      <a:srgbClr val="0000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 ৫.৭ </a:t>
                </a:r>
                <a:r>
                  <a:rPr lang="en-US" sz="4000" b="1" i="0" dirty="0" err="1">
                    <a:solidFill>
                      <a:srgbClr val="0000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থেকে</a:t>
                </a:r>
                <a:r>
                  <a:rPr lang="en-US" sz="4000" b="1" i="0" dirty="0">
                    <a:solidFill>
                      <a:srgbClr val="0000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 –</a:t>
                </a:r>
              </a:p>
              <a:p>
                <a:r>
                  <a:rPr lang="en-US" sz="4200" b="1" i="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0.5</a:t>
                </a:r>
                <a:r>
                  <a:rPr lang="en-US" sz="42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cm H</a:t>
                </a:r>
                <a:r>
                  <a:rPr lang="en-US" sz="4200" b="1" i="0" baseline="-250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2</a:t>
                </a:r>
                <a:r>
                  <a:rPr lang="en-US" sz="42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O </a:t>
                </a:r>
                <a:r>
                  <a:rPr lang="en-US" sz="4200" b="1" i="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চাপের</a:t>
                </a:r>
                <a:r>
                  <a:rPr lang="en-US" sz="42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200" b="1" i="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পার্থক্যের</a:t>
                </a:r>
                <a:r>
                  <a:rPr lang="en-US" sz="42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200" b="1" i="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জন্য</a:t>
                </a:r>
                <a:r>
                  <a:rPr lang="en-US" sz="42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, </a:t>
                </a:r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295400" y="590550"/>
                <a:ext cx="7152649" cy="3901476"/>
              </a:xfrm>
              <a:blipFill rotWithShape="1">
                <a:blip r:embed="rId2"/>
                <a:stretch>
                  <a:fillRect l="-2277" r="-1855" b="-9342"/>
                </a:stretch>
              </a:blipFill>
              <a:ln w="76200">
                <a:solidFill>
                  <a:srgbClr val="FF00FF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48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7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78CC09DE-7EB0-4B46-9851-2C010E0267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C6380BD-D3D9-4864-90CB-C7C6153A63A5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50178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295400" y="590550"/>
                <a:ext cx="7152649" cy="3901476"/>
              </a:xfrm>
              <a:ln w="76200">
                <a:solidFill>
                  <a:srgbClr val="FF00FF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/>
              <a:lstStyle/>
              <a:p>
                <a:pPr lvl="0"/>
                <a:r>
                  <a:rPr lang="en-US" sz="48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অ্যাভারেজ </a:t>
                </a:r>
                <a:r>
                  <a:rPr lang="en-US" sz="4800" b="1" i="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ফিট</a:t>
                </a:r>
                <a:r>
                  <a:rPr lang="en-US" sz="48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(Average fit) </a:t>
                </a:r>
              </a:p>
              <a:p>
                <a:pPr lvl="0"/>
                <a:r>
                  <a:rPr lang="en-US" sz="5000" b="1" i="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নন-ওয়েদার</a:t>
                </a:r>
                <a:r>
                  <a:rPr lang="en-US" sz="50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5000" b="1" i="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স্ট্রিপড</a:t>
                </a:r>
                <a:r>
                  <a:rPr lang="en-US" sz="50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5000" b="1" i="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জানালার</a:t>
                </a:r>
                <a:r>
                  <a:rPr lang="en-US" sz="50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5000" b="1" i="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ক্ষেত্রে</a:t>
                </a:r>
                <a:r>
                  <a:rPr lang="en-US" sz="50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</a:p>
              <a:p>
                <a:pPr marL="0" lvl="0"/>
                <a:r>
                  <a:rPr lang="en-US" sz="4800" b="1" i="0" dirty="0" err="1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ইনফিলট্রেশন</a:t>
                </a:r>
                <a:r>
                  <a:rPr lang="en-US" sz="4800" b="1" i="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800" b="1" i="0" dirty="0" err="1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রেট</a:t>
                </a:r>
                <a:r>
                  <a:rPr lang="en-US" sz="4800" b="1" i="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800" b="1" i="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4.0 m</a:t>
                </a:r>
                <a:r>
                  <a:rPr lang="en-US" sz="4800" b="1" i="0" baseline="3000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2</a:t>
                </a:r>
                <a:r>
                  <a:rPr lang="en-US" sz="4800" b="1" i="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/</a:t>
                </a:r>
                <a:r>
                  <a:rPr lang="en-US" sz="4800" b="1" i="0" dirty="0" err="1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hr</a:t>
                </a:r>
                <a:r>
                  <a:rPr lang="en-US" sz="4800" b="1" i="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/m</a:t>
                </a:r>
              </a:p>
              <a:p>
                <a:pPr marL="0" lvl="0"/>
                <a:r>
                  <a:rPr lang="en-US" sz="48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800" b="1" i="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ক্র্যাক</a:t>
                </a:r>
                <a:r>
                  <a:rPr lang="en-US" sz="48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। </a:t>
                </a:r>
                <a:r>
                  <a:rPr lang="en-US" sz="4800" b="1" i="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মোট</a:t>
                </a:r>
                <a:r>
                  <a:rPr lang="en-US" sz="48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800" b="1" i="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ইনফিলট্রেশন</a:t>
                </a:r>
                <a:r>
                  <a:rPr lang="en-US" sz="48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800" b="1" i="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রেট</a:t>
                </a:r>
                <a:r>
                  <a:rPr lang="en-US" sz="48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,</a:t>
                </a:r>
              </a:p>
              <a:p>
                <a:pPr marL="0" lvl="0"/>
                <a:r>
                  <a:rPr lang="en-US" sz="48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800" b="1" i="0" spc="-15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Q</a:t>
                </a:r>
                <a:r>
                  <a:rPr lang="en-US" sz="4800" b="1" i="0" spc="-150" baseline="-2500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v </a:t>
                </a:r>
                <a:r>
                  <a:rPr lang="en-US" sz="4800" b="1" i="0" spc="-15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= 4</a:t>
                </a:r>
                <a14:m>
                  <m:oMath xmlns:m="http://schemas.openxmlformats.org/officeDocument/2006/math">
                    <m:r>
                      <a:rPr lang="en-US" sz="4800" b="1" i="1" spc="-150" smtClean="0">
                        <a:solidFill>
                          <a:srgbClr val="0000FF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×</m:t>
                    </m:r>
                    <m:r>
                      <a:rPr lang="en-US" sz="4800" b="1" i="1" spc="-150" smtClean="0">
                        <a:solidFill>
                          <a:srgbClr val="0000FF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𝟏𝟎</m:t>
                    </m:r>
                    <m:r>
                      <a:rPr lang="en-US" sz="4800" b="1" i="1" spc="-150" smtClean="0">
                        <a:solidFill>
                          <a:srgbClr val="0000FF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=</m:t>
                    </m:r>
                    <m:r>
                      <a:rPr lang="en-US" sz="4800" b="1" i="1" spc="-150" smtClean="0">
                        <a:solidFill>
                          <a:srgbClr val="0000FF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𝟒𝟎</m:t>
                    </m:r>
                    <m:r>
                      <a:rPr lang="en-US" sz="4800" b="1" i="1" spc="-150" smtClean="0">
                        <a:solidFill>
                          <a:srgbClr val="0000FF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 </m:t>
                    </m:r>
                  </m:oMath>
                </a14:m>
                <a:r>
                  <a:rPr lang="en-US" sz="4800" b="1" i="0" spc="-15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m</a:t>
                </a:r>
                <a:r>
                  <a:rPr lang="en-US" sz="4800" b="1" i="0" spc="-150" baseline="3000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3</a:t>
                </a:r>
                <a:r>
                  <a:rPr lang="en-US" sz="4800" b="1" i="0" spc="-15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/</a:t>
                </a:r>
                <a:r>
                  <a:rPr lang="en-US" sz="4800" b="1" i="0" spc="-150" dirty="0" err="1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hr</a:t>
                </a:r>
                <a:endParaRPr lang="en-US" sz="4800" b="1" i="0" dirty="0">
                  <a:solidFill>
                    <a:srgbClr val="000000"/>
                  </a:solidFill>
                  <a:latin typeface="Nikosh" pitchFamily="2" charset="0"/>
                  <a:cs typeface="Nikosh" pitchFamily="2" charset="0"/>
                </a:endParaRP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295400" y="590550"/>
                <a:ext cx="7152649" cy="3901476"/>
              </a:xfrm>
              <a:blipFill rotWithShape="1">
                <a:blip r:embed="rId2"/>
                <a:stretch>
                  <a:fillRect l="-3373" t="-1531" r="-5902" b="-6279"/>
                </a:stretch>
              </a:blipFill>
              <a:ln w="76200">
                <a:solidFill>
                  <a:srgbClr val="FF00FF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49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7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E5F5B945-9FD7-4718-8EC1-9EF162FB77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EE42DE2-644B-4A17-8302-982F76053D86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86869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869027" y="530795"/>
            <a:ext cx="3733800" cy="685800"/>
          </a:xfrm>
          <a:prstGeom prst="rect">
            <a:avLst/>
          </a:prstGeom>
          <a:solidFill>
            <a:srgbClr val="00CC00"/>
          </a:solidFill>
          <a:ln w="57150">
            <a:solidFill>
              <a:srgbClr val="FF00FF"/>
            </a:solidFill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বিষয়</a:t>
            </a:r>
            <a:r>
              <a:rPr lang="en-US" sz="44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4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কোড</a:t>
            </a:r>
            <a:r>
              <a:rPr lang="en-US" sz="44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- ৬৭২৪৩</a:t>
            </a:r>
            <a:endParaRPr lang="en-US" sz="4400" dirty="0">
              <a:solidFill>
                <a:srgbClr val="25212A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238693" y="3460743"/>
            <a:ext cx="7315200" cy="1000274"/>
          </a:xfrm>
          <a:prstGeom prst="rect">
            <a:avLst/>
          </a:prstGeom>
          <a:ln w="57150">
            <a:solidFill>
              <a:srgbClr val="0000FF"/>
            </a:solidFill>
          </a:ln>
        </p:spPr>
        <p:style>
          <a:lnRef idx="0">
            <a:schemeClr val="dk1"/>
          </a:lnRef>
          <a:fillRef idx="1001">
            <a:schemeClr val="lt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37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রেফ্রিজারেশন</a:t>
            </a:r>
            <a:r>
              <a:rPr lang="en-US" sz="37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7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37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7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এয়ার</a:t>
            </a:r>
            <a:r>
              <a:rPr lang="en-US" sz="37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7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কন্ডিশনিং</a:t>
            </a:r>
            <a:r>
              <a:rPr lang="en-US" sz="37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7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টেকনোলজি</a:t>
            </a:r>
            <a:endParaRPr lang="en-US" sz="3700" b="1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r>
              <a:rPr lang="en-US" sz="2200" b="1" spc="-3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REFRIGERATION   AND   AIR   CONDITIONING   TECHNOLOGY</a:t>
            </a:r>
          </a:p>
        </p:txBody>
      </p:sp>
      <p:sp>
        <p:nvSpPr>
          <p:cNvPr id="8" name="Title 2"/>
          <p:cNvSpPr>
            <a:spLocks noGrp="1"/>
          </p:cNvSpPr>
          <p:nvPr>
            <p:ph type="ctrTitle"/>
          </p:nvPr>
        </p:nvSpPr>
        <p:spPr>
          <a:xfrm>
            <a:off x="1219200" y="1323974"/>
            <a:ext cx="7315200" cy="1181101"/>
          </a:xfrm>
          <a:solidFill>
            <a:srgbClr val="00FFFF"/>
          </a:solidFill>
          <a:ln w="57150">
            <a:solidFill>
              <a:schemeClr val="tx1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/>
          <a:lstStyle/>
          <a:p>
            <a:pPr lvl="0"/>
            <a:r>
              <a:rPr lang="en-US" dirty="0" err="1">
                <a:solidFill>
                  <a:srgbClr val="25212A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>কুলিং</a:t>
            </a:r>
            <a:r>
              <a:rPr lang="en-US" dirty="0">
                <a:solidFill>
                  <a:srgbClr val="25212A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> </a:t>
            </a:r>
            <a:r>
              <a:rPr lang="en-US" dirty="0" err="1">
                <a:solidFill>
                  <a:srgbClr val="25212A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>অ্যান্ড</a:t>
            </a:r>
            <a:r>
              <a:rPr lang="en-US" dirty="0">
                <a:solidFill>
                  <a:srgbClr val="25212A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> ‍</a:t>
            </a:r>
            <a:r>
              <a:rPr lang="en-US" dirty="0" err="1">
                <a:solidFill>
                  <a:srgbClr val="25212A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>হিটিং</a:t>
            </a:r>
            <a:r>
              <a:rPr lang="en-US" dirty="0">
                <a:solidFill>
                  <a:srgbClr val="25212A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> </a:t>
            </a:r>
            <a:r>
              <a:rPr lang="en-US" dirty="0" err="1">
                <a:solidFill>
                  <a:srgbClr val="25212A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>লোড</a:t>
            </a:r>
            <a:r>
              <a:rPr lang="en-US" dirty="0">
                <a:solidFill>
                  <a:srgbClr val="25212A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> </a:t>
            </a:r>
            <a:r>
              <a:rPr lang="en-US" dirty="0" err="1">
                <a:solidFill>
                  <a:srgbClr val="25212A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>ক্যালকুলেশন</a:t>
            </a:r>
            <a:br>
              <a:rPr lang="en-US" sz="4700" dirty="0">
                <a:solidFill>
                  <a:srgbClr val="25212A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</a:br>
            <a:r>
              <a:rPr lang="en-US" sz="3500" spc="-300" dirty="0"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ea typeface="+mn-ea"/>
                <a:cs typeface="Nikosh" pitchFamily="2" charset="0"/>
                <a:sym typeface="Arial"/>
              </a:rPr>
              <a:t>Cooling And Heating Load Calculation</a:t>
            </a:r>
            <a:endParaRPr lang="en-US" sz="3500" spc="-300" dirty="0">
              <a:solidFill>
                <a:srgbClr val="0D01A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6" name="TextBox 5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rgbClr val="0000FF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066664" y="2596379"/>
            <a:ext cx="1600200" cy="769441"/>
          </a:xfrm>
          <a:prstGeom prst="rect">
            <a:avLst/>
          </a:prstGeom>
          <a:solidFill>
            <a:srgbClr val="00FF00"/>
          </a:solidFill>
          <a:ln w="57150">
            <a:solidFill>
              <a:srgbClr val="FF00FF"/>
            </a:solidFill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400" b="1" spc="-150" dirty="0">
                <a:solidFill>
                  <a:srgbClr val="25212A"/>
                </a:solidFill>
                <a:latin typeface="Nikosh" pitchFamily="2" charset="0"/>
                <a:ea typeface="+mn-ea"/>
                <a:cs typeface="Nikosh" pitchFamily="2" charset="0"/>
              </a:rPr>
              <a:t>৪র্থ </a:t>
            </a:r>
            <a:r>
              <a:rPr lang="en-US" sz="4400" b="1" spc="-150" dirty="0" err="1">
                <a:solidFill>
                  <a:srgbClr val="25212A"/>
                </a:solidFill>
                <a:latin typeface="Nikosh" pitchFamily="2" charset="0"/>
                <a:ea typeface="+mn-ea"/>
                <a:cs typeface="Nikosh" pitchFamily="2" charset="0"/>
              </a:rPr>
              <a:t>পর্ব</a:t>
            </a:r>
            <a:r>
              <a:rPr lang="en-US" sz="4400" b="1" spc="-150" dirty="0">
                <a:solidFill>
                  <a:srgbClr val="25212A"/>
                </a:solidFill>
                <a:latin typeface="Nikosh" pitchFamily="2" charset="0"/>
                <a:ea typeface="+mn-ea"/>
                <a:cs typeface="Nikosh" pitchFamily="2" charset="0"/>
              </a:rPr>
              <a:t> </a:t>
            </a: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7</a:t>
            </a:r>
          </a:p>
        </p:txBody>
      </p:sp>
      <p:pic>
        <p:nvPicPr>
          <p:cNvPr id="11" name="Picture 1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" name="Picture 2">
            <a:extLst>
              <a:ext uri="{FF2B5EF4-FFF2-40B4-BE49-F238E27FC236}">
                <a16:creationId xmlns:a16="http://schemas.microsoft.com/office/drawing/2014/main" id="{F57B82B1-89AB-4374-8AC4-2FF88625D6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7D57E3D-3D45-499F-A047-BED6AA6D6390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91372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8" grpId="0" animBg="1"/>
      <p:bldP spid="2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371600" y="514349"/>
                <a:ext cx="7076449" cy="4038603"/>
              </a:xfrm>
              <a:ln w="76200">
                <a:solidFill>
                  <a:srgbClr val="0000FF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/>
              <a:lstStyle/>
              <a:p>
                <a:pPr marL="0" lvl="0"/>
                <a:r>
                  <a:rPr lang="en-US" sz="48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এয়ার </a:t>
                </a:r>
                <a:r>
                  <a:rPr lang="en-US" sz="48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চেঞ্জ</a:t>
                </a:r>
                <a:r>
                  <a:rPr lang="en-US" sz="48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8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রেট</a:t>
                </a:r>
                <a:r>
                  <a:rPr lang="en-US" sz="48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,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4800" b="1" i="1" spc="-30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Nikosh" pitchFamily="2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 sz="4800" b="1" i="0" spc="-300" dirty="0" smtClean="0">
                            <a:solidFill>
                              <a:srgbClr val="00B05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Q</m:t>
                        </m:r>
                        <m:r>
                          <m:rPr>
                            <m:nor/>
                          </m:rPr>
                          <a:rPr lang="en-US" sz="4800" b="1" i="0" spc="-300" baseline="-25000" dirty="0" smtClean="0">
                            <a:solidFill>
                              <a:srgbClr val="00B05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v</m:t>
                        </m:r>
                      </m:num>
                      <m:den>
                        <m:r>
                          <m:rPr>
                            <m:nor/>
                          </m:rPr>
                          <a:rPr lang="en-US" sz="4800" b="1" i="0" spc="-300" dirty="0">
                            <a:solidFill>
                              <a:srgbClr val="FF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V</m:t>
                        </m:r>
                      </m:den>
                    </m:f>
                  </m:oMath>
                </a14:m>
                <a:r>
                  <a:rPr lang="en-US" sz="48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4800" b="1" i="1" spc="-30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Nikosh" pitchFamily="2" charset="0"/>
                          </a:rPr>
                        </m:ctrlPr>
                      </m:fPr>
                      <m:num>
                        <m:r>
                          <a:rPr lang="en-US" sz="4800" b="1" i="1" spc="-300" smtClean="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𝟒𝟎</m:t>
                        </m:r>
                      </m:num>
                      <m:den>
                        <m:r>
                          <a:rPr lang="en-US" sz="4800" b="1" i="1" spc="-300" smtClean="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𝟓𝟕</m:t>
                        </m:r>
                        <m:r>
                          <a:rPr lang="en-US" sz="4800" b="1" i="1" spc="-300" smtClean="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.</m:t>
                        </m:r>
                        <m:r>
                          <a:rPr lang="en-US" sz="4800" b="1" i="1" spc="-300" smtClean="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𝟕</m:t>
                        </m:r>
                      </m:den>
                    </m:f>
                  </m:oMath>
                </a14:m>
                <a:r>
                  <a:rPr lang="en-US" sz="48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= </a:t>
                </a:r>
                <a:r>
                  <a:rPr lang="en-US" sz="4800" b="1" i="0" spc="-30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0.67</a:t>
                </a:r>
              </a:p>
              <a:p>
                <a:pPr marL="0" lvl="0"/>
                <a:r>
                  <a:rPr lang="en-US" sz="48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২। </a:t>
                </a:r>
                <a:r>
                  <a:rPr lang="en-US" sz="48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মোট </a:t>
                </a:r>
                <a:r>
                  <a:rPr lang="en-US" sz="4800" b="1" i="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ইনফিলট্রেশন</a:t>
                </a:r>
                <a:r>
                  <a:rPr lang="en-US" sz="48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800" b="1" i="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রেট</a:t>
                </a:r>
                <a:r>
                  <a:rPr lang="en-US" sz="48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,</a:t>
                </a:r>
              </a:p>
              <a:p>
                <a:pPr marL="0" lvl="0"/>
                <a:r>
                  <a:rPr lang="en-US" sz="4400" b="1" i="0" spc="-3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Q</a:t>
                </a:r>
                <a:r>
                  <a:rPr lang="en-US" sz="4400" b="1" i="0" spc="-300" baseline="-250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v </a:t>
                </a:r>
                <a:r>
                  <a:rPr lang="en-US" sz="4400" b="1" i="0" spc="-3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= 0.125 (0.64 </a:t>
                </a:r>
                <a14:m>
                  <m:oMath xmlns:m="http://schemas.openxmlformats.org/officeDocument/2006/math">
                    <m:r>
                      <a:rPr lang="en-US" sz="4400" b="1" spc="-300">
                        <a:solidFill>
                          <a:srgbClr val="FF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∆</m:t>
                    </m:r>
                    <m:r>
                      <a:rPr lang="en-US" sz="4400" b="1" i="0" spc="-300">
                        <a:solidFill>
                          <a:srgbClr val="FF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𝐏</m:t>
                    </m:r>
                  </m:oMath>
                </a14:m>
                <a:r>
                  <a:rPr lang="en-US" sz="4400" b="1" i="0" spc="-3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)</a:t>
                </a:r>
                <a:r>
                  <a:rPr lang="en-US" sz="4400" b="1" i="0" spc="-300" baseline="300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0.63</a:t>
                </a:r>
                <a:r>
                  <a:rPr lang="en-US" sz="4400" b="1" i="0" spc="-3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 L/S/m</a:t>
                </a:r>
              </a:p>
              <a:p>
                <a:pPr marL="0" lvl="0"/>
                <a:r>
                  <a:rPr lang="en-US" sz="48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4400" b="1" i="1" spc="-30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Nikosh" pitchFamily="2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 sz="4000" b="1" i="0" spc="-300" dirty="0" smtClean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0.125 </m:t>
                        </m:r>
                        <m:r>
                          <m:rPr>
                            <m:nor/>
                          </m:rPr>
                          <a:rPr lang="en-US" sz="4000" b="1" i="0" spc="-300" dirty="0" smtClean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US" sz="4000" b="1" i="0" spc="-300" dirty="0" smtClean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0.64 </m:t>
                        </m:r>
                        <m:r>
                          <a:rPr lang="en-US" sz="4000" b="1" i="1" spc="-300" dirty="0" smtClean="0">
                            <a:solidFill>
                              <a:srgbClr val="000000"/>
                            </a:solidFill>
                            <a:latin typeface="Cambria Math"/>
                            <a:ea typeface="Cambria Math"/>
                            <a:cs typeface="Nikosh" pitchFamily="2" charset="0"/>
                          </a:rPr>
                          <m:t>×</m:t>
                        </m:r>
                        <m:r>
                          <m:rPr>
                            <m:nor/>
                          </m:rPr>
                          <a:rPr lang="en-US" sz="4000" b="1" i="0" spc="-300" dirty="0" smtClean="0">
                            <a:solidFill>
                              <a:srgbClr val="000000"/>
                            </a:solidFill>
                            <a:latin typeface="Cambria Math"/>
                            <a:ea typeface="Cambria Math"/>
                            <a:cs typeface="Nikosh" pitchFamily="2" charset="0"/>
                          </a:rPr>
                          <m:t> 48.6</m:t>
                        </m:r>
                        <m:r>
                          <m:rPr>
                            <m:nor/>
                          </m:rPr>
                          <a:rPr lang="en-US" sz="400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)</m:t>
                        </m:r>
                        <m:r>
                          <m:rPr>
                            <m:nor/>
                          </m:rPr>
                          <a:rPr lang="en-US" sz="4000" b="1" i="0" spc="-300" baseline="300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0.</m:t>
                        </m:r>
                        <m:r>
                          <m:rPr>
                            <m:nor/>
                          </m:rPr>
                          <a:rPr lang="en-US" sz="4000" b="1" i="0" spc="-300" baseline="300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63</m:t>
                        </m:r>
                        <m:r>
                          <a:rPr lang="en-US" sz="4000" b="1" i="1" spc="-300" baseline="30000" dirty="0" smtClean="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 </m:t>
                        </m:r>
                        <m:r>
                          <a:rPr lang="en-US" sz="4400" b="1" spc="-300">
                            <a:solidFill>
                              <a:srgbClr val="000000"/>
                            </a:solidFill>
                            <a:latin typeface="Cambria Math"/>
                            <a:ea typeface="Cambria Math"/>
                            <a:cs typeface="Nikosh" pitchFamily="2" charset="0"/>
                          </a:rPr>
                          <m:t>×</m:t>
                        </m:r>
                        <m:r>
                          <a:rPr lang="en-US" sz="4400" b="1" i="1" spc="-300" smtClean="0">
                            <a:solidFill>
                              <a:srgbClr val="000000"/>
                            </a:solidFill>
                            <a:latin typeface="Cambria Math"/>
                            <a:ea typeface="Cambria Math"/>
                            <a:cs typeface="Nikosh" pitchFamily="2" charset="0"/>
                          </a:rPr>
                          <m:t>𝟏𝟎</m:t>
                        </m:r>
                        <m:r>
                          <a:rPr lang="en-US" sz="4400" b="1" i="1" spc="-300" smtClean="0">
                            <a:solidFill>
                              <a:srgbClr val="000000"/>
                            </a:solidFill>
                            <a:latin typeface="Cambria Math"/>
                            <a:ea typeface="Cambria Math"/>
                            <a:cs typeface="Nikosh" pitchFamily="2" charset="0"/>
                          </a:rPr>
                          <m:t> ×</m:t>
                        </m:r>
                        <m:r>
                          <a:rPr lang="en-US" sz="4400" b="1" i="1" spc="-300" smtClean="0">
                            <a:solidFill>
                              <a:srgbClr val="000000"/>
                            </a:solidFill>
                            <a:latin typeface="Cambria Math"/>
                            <a:ea typeface="Cambria Math"/>
                            <a:cs typeface="Nikosh" pitchFamily="2" charset="0"/>
                          </a:rPr>
                          <m:t>𝟑𝟔𝟎𝟎</m:t>
                        </m:r>
                      </m:num>
                      <m:den>
                        <m:r>
                          <a:rPr lang="en-US" sz="4400" b="1" i="1" spc="-300" smtClean="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𝟏𝟎𝟎𝟎</m:t>
                        </m:r>
                      </m:den>
                    </m:f>
                  </m:oMath>
                </a14:m>
                <a:r>
                  <a:rPr lang="en-US" sz="48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</a:p>
              <a:p>
                <a:pPr marL="0" lvl="0"/>
                <a:endParaRPr lang="en-US" sz="4800" b="1" i="0" spc="-300" dirty="0">
                  <a:solidFill>
                    <a:srgbClr val="000000"/>
                  </a:solidFill>
                  <a:latin typeface="Nikosh" pitchFamily="2" charset="0"/>
                  <a:cs typeface="Nikosh" pitchFamily="2" charset="0"/>
                </a:endParaRPr>
              </a:p>
              <a:p>
                <a:pPr marL="0" lvl="0"/>
                <a:endParaRPr lang="en-US" sz="4800" b="1" i="0" spc="-300" dirty="0">
                  <a:solidFill>
                    <a:srgbClr val="000000"/>
                  </a:solidFill>
                  <a:latin typeface="Nikosh" pitchFamily="2" charset="0"/>
                  <a:cs typeface="Nikosh" pitchFamily="2" charset="0"/>
                </a:endParaRPr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371600" y="514349"/>
                <a:ext cx="7076449" cy="4038603"/>
              </a:xfrm>
              <a:blipFill rotWithShape="1">
                <a:blip r:embed="rId2"/>
                <a:stretch>
                  <a:fillRect l="-3407" r="-6218" b="-37722"/>
                </a:stretch>
              </a:blipFill>
              <a:ln w="76200">
                <a:solidFill>
                  <a:srgbClr val="0000FF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50</a:t>
            </a:fld>
            <a:endParaRPr lang="en">
              <a:solidFill>
                <a:srgbClr val="79728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7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38E42ECA-BD2A-4035-8E52-5D7E9F640E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A663B29-59A3-4D57-BD61-CB98DBD421CF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1226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295400" y="514350"/>
                <a:ext cx="7152649" cy="3977676"/>
              </a:xfrm>
              <a:ln w="76200">
                <a:solidFill>
                  <a:srgbClr val="FF00FF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/>
              <a:lstStyle/>
              <a:p>
                <a:pPr marL="0" indent="0" algn="ctr">
                  <a:lnSpc>
                    <a:spcPts val="6000"/>
                  </a:lnSpc>
                </a:pPr>
                <a:r>
                  <a:rPr lang="en-US" sz="4400" b="1" i="0" spc="-3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এয়ার </a:t>
                </a:r>
                <a:r>
                  <a:rPr lang="en-US" sz="4400" b="1" i="0" spc="-300" dirty="0" err="1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চেঞ্জ</a:t>
                </a:r>
                <a:r>
                  <a:rPr lang="en-US" sz="4400" b="1" i="0" spc="-3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400" b="1" i="0" spc="-300" dirty="0" err="1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রেট</a:t>
                </a:r>
                <a:r>
                  <a:rPr lang="en-US" sz="44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,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4400" b="1" i="1" spc="-30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Nikosh" pitchFamily="2" charset="0"/>
                          </a:rPr>
                        </m:ctrlPr>
                      </m:fPr>
                      <m:num>
                        <m:r>
                          <a:rPr lang="en-US" sz="4400" b="1" i="1" spc="-300" smtClean="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𝟑𝟗</m:t>
                        </m:r>
                      </m:num>
                      <m:den>
                        <m:r>
                          <a:rPr lang="en-US" sz="4400" b="1" i="1" spc="-300" smtClean="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𝟓𝟕</m:t>
                        </m:r>
                        <m:r>
                          <a:rPr lang="en-US" sz="4400" b="1" i="1" spc="-300" smtClean="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.</m:t>
                        </m:r>
                        <m:r>
                          <a:rPr lang="en-US" sz="4400" b="1" i="1" spc="-300" smtClean="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𝟕𝟓</m:t>
                        </m:r>
                      </m:den>
                    </m:f>
                  </m:oMath>
                </a14:m>
                <a:r>
                  <a:rPr lang="en-US" sz="44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= </a:t>
                </a:r>
                <a:r>
                  <a:rPr lang="en-US" sz="4400" b="1" i="0" spc="-300" dirty="0">
                    <a:solidFill>
                      <a:srgbClr val="0000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0.6</a:t>
                </a:r>
              </a:p>
              <a:p>
                <a:pPr marL="0" indent="0" algn="ctr">
                  <a:lnSpc>
                    <a:spcPts val="6000"/>
                  </a:lnSpc>
                </a:pPr>
                <a:r>
                  <a:rPr lang="en-US" sz="44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সুতরাং</a:t>
                </a:r>
                <a:r>
                  <a:rPr lang="en-US" sz="44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4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এখানে</a:t>
                </a:r>
                <a:r>
                  <a:rPr lang="en-US" sz="44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4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দেখা</a:t>
                </a:r>
                <a:r>
                  <a:rPr lang="en-US" sz="44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44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যায়</a:t>
                </a:r>
                <a:r>
                  <a:rPr lang="en-US" sz="44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44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যে</a:t>
                </a:r>
                <a:r>
                  <a:rPr lang="en-US" sz="44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,  </a:t>
                </a:r>
                <a:r>
                  <a:rPr lang="en-US" sz="44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একটি</a:t>
                </a:r>
                <a:r>
                  <a:rPr lang="en-US" sz="44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44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বড়</a:t>
                </a:r>
                <a:endParaRPr lang="en-US" sz="4400" b="1" i="0" spc="-300" dirty="0">
                  <a:solidFill>
                    <a:srgbClr val="000000"/>
                  </a:solidFill>
                  <a:latin typeface="Nikosh" pitchFamily="2" charset="0"/>
                  <a:cs typeface="Nikosh" pitchFamily="2" charset="0"/>
                </a:endParaRPr>
              </a:p>
              <a:p>
                <a:pPr marL="0" indent="0" algn="ctr">
                  <a:lnSpc>
                    <a:spcPts val="6000"/>
                  </a:lnSpc>
                </a:pPr>
                <a:r>
                  <a:rPr lang="en-US" sz="44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ধরনের</a:t>
                </a:r>
                <a:r>
                  <a:rPr lang="en-US" sz="44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44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নন-ওয়েদার</a:t>
                </a:r>
                <a:r>
                  <a:rPr lang="en-US" sz="44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44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স্ট্রিপড</a:t>
                </a:r>
                <a:r>
                  <a:rPr lang="en-US" sz="44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44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জানালা</a:t>
                </a:r>
                <a:r>
                  <a:rPr lang="en-US" sz="44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</a:p>
              <a:p>
                <a:pPr marL="0" indent="0" algn="ctr">
                  <a:lnSpc>
                    <a:spcPts val="6000"/>
                  </a:lnSpc>
                </a:pPr>
                <a:r>
                  <a:rPr lang="en-US" sz="44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থেকে</a:t>
                </a:r>
                <a:r>
                  <a:rPr lang="en-US" sz="44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44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প্রাপ্ত</a:t>
                </a:r>
                <a:r>
                  <a:rPr lang="en-US" sz="44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4400" b="1" i="0" spc="-300" dirty="0" err="1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ইনফিলট্রেশন</a:t>
                </a:r>
                <a:r>
                  <a:rPr lang="en-US" sz="4400" b="1" i="0" spc="-30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4400" b="1" i="0" spc="-300" dirty="0" err="1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রেট</a:t>
                </a:r>
                <a:r>
                  <a:rPr lang="en-US" sz="4400" b="1" i="0" spc="-30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44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প্রতি</a:t>
                </a:r>
                <a:r>
                  <a:rPr lang="en-US" sz="44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44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ঘন্টা</a:t>
                </a:r>
                <a:r>
                  <a:rPr lang="en-US" sz="44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</a:p>
              <a:p>
                <a:pPr marL="0" indent="0" algn="ctr">
                  <a:lnSpc>
                    <a:spcPts val="6000"/>
                  </a:lnSpc>
                </a:pPr>
                <a:r>
                  <a:rPr lang="en-US" sz="44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এয়ার</a:t>
                </a:r>
                <a:r>
                  <a:rPr lang="en-US" sz="44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44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চেঞ্জের</a:t>
                </a:r>
                <a:r>
                  <a:rPr lang="en-US" sz="44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44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চেয়ে</a:t>
                </a:r>
                <a:r>
                  <a:rPr lang="en-US" sz="44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44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অর্ধেকের</a:t>
                </a:r>
                <a:r>
                  <a:rPr lang="en-US" sz="44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(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4400" b="1" i="1" spc="-300" smtClean="0">
                            <a:solidFill>
                              <a:srgbClr val="0000FF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cs typeface="Nikosh" pitchFamily="2" charset="0"/>
                          </a:rPr>
                        </m:ctrlPr>
                      </m:fPr>
                      <m:num>
                        <m:r>
                          <a:rPr lang="en-US" sz="4400" b="1" i="0" spc="-300" smtClean="0">
                            <a:solidFill>
                              <a:srgbClr val="0000FF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cs typeface="Nikosh" pitchFamily="2" charset="0"/>
                          </a:rPr>
                          <m:t>𝟏</m:t>
                        </m:r>
                      </m:num>
                      <m:den>
                        <m:r>
                          <a:rPr lang="en-US" sz="4400" b="1" i="0" spc="-300" smtClean="0">
                            <a:solidFill>
                              <a:srgbClr val="0000FF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cs typeface="Nikosh" pitchFamily="2" charset="0"/>
                          </a:rPr>
                          <m:t>𝟐</m:t>
                        </m:r>
                      </m:den>
                    </m:f>
                  </m:oMath>
                </a14:m>
                <a:r>
                  <a:rPr lang="en-US" sz="44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) </a:t>
                </a:r>
                <a:r>
                  <a:rPr lang="en-US" sz="44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বেশি</a:t>
                </a:r>
                <a:endParaRPr lang="en-US" sz="4400" b="1" i="0" spc="-300" dirty="0">
                  <a:solidFill>
                    <a:srgbClr val="000000"/>
                  </a:solidFill>
                  <a:latin typeface="Nikosh" pitchFamily="2" charset="0"/>
                  <a:cs typeface="Nikosh" pitchFamily="2" charset="0"/>
                </a:endParaRPr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295400" y="514350"/>
                <a:ext cx="7152649" cy="3977676"/>
              </a:xfrm>
              <a:blipFill rotWithShape="1">
                <a:blip r:embed="rId2"/>
                <a:stretch>
                  <a:fillRect t="-300" r="-253" b="-4054"/>
                </a:stretch>
              </a:blipFill>
              <a:ln w="76200">
                <a:solidFill>
                  <a:srgbClr val="FF00FF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51</a:t>
            </a:fld>
            <a:endParaRPr lang="en" dirty="0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7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CE11F503-9148-4829-B3EC-CEAEB3DB03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339668A-77E9-4D1C-B5D6-B763977C2C84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91150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5400" y="514350"/>
            <a:ext cx="7152650" cy="1159800"/>
          </a:xfrm>
          <a:solidFill>
            <a:srgbClr val="FFC000"/>
          </a:solidFill>
          <a:ln w="76200">
            <a:solidFill>
              <a:srgbClr val="000000"/>
            </a:solidFill>
          </a:ln>
        </p:spPr>
        <p:txBody>
          <a:bodyPr/>
          <a:lstStyle/>
          <a:p>
            <a:pPr lvl="0" indent="-419100" algn="ctr"/>
            <a:r>
              <a:rPr lang="en-US" sz="6100" spc="-150" dirty="0" err="1">
                <a:solidFill>
                  <a:srgbClr val="FF0000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সাবধানতা</a:t>
            </a:r>
            <a:r>
              <a:rPr lang="en-US" sz="6100" spc="-150" dirty="0">
                <a:solidFill>
                  <a:srgbClr val="FF0000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 (</a:t>
            </a:r>
            <a:r>
              <a:rPr lang="en-US" sz="6000" spc="-150" dirty="0">
                <a:solidFill>
                  <a:srgbClr val="000000"/>
                </a:solidFill>
                <a:latin typeface="Times New Roman" panose="02020603050405020304" pitchFamily="18" charset="0"/>
                <a:ea typeface="Tinos"/>
                <a:cs typeface="Times New Roman" panose="02020603050405020304" pitchFamily="18" charset="0"/>
                <a:sym typeface="Tinos"/>
              </a:rPr>
              <a:t>Precaution</a:t>
            </a:r>
            <a:r>
              <a:rPr lang="en-US" sz="6100" spc="-150" dirty="0">
                <a:solidFill>
                  <a:srgbClr val="FF0000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)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5400" y="1809750"/>
            <a:ext cx="7152650" cy="2682276"/>
          </a:xfrm>
          <a:ln w="76200">
            <a:solidFill>
              <a:srgbClr val="0000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0"/>
            <a:r>
              <a:rPr lang="en-US" sz="5300" b="1" i="0" spc="-150" dirty="0">
                <a:solidFill>
                  <a:srgbClr val="000000"/>
                </a:solidFill>
                <a:latin typeface="SutonnyMJ"/>
              </a:rPr>
              <a:t>1| </a:t>
            </a:r>
            <a:r>
              <a:rPr lang="en-US" sz="5300" b="1" i="0" spc="-150" dirty="0" err="1">
                <a:solidFill>
                  <a:srgbClr val="000000"/>
                </a:solidFill>
                <a:latin typeface="SutonnyMJ"/>
              </a:rPr>
              <a:t>Kx</a:t>
            </a:r>
            <a:r>
              <a:rPr lang="en-US" sz="5300" b="1" i="0" spc="-150" dirty="0">
                <a:solidFill>
                  <a:srgbClr val="000000"/>
                </a:solidFill>
                <a:latin typeface="SutonnyMJ"/>
              </a:rPr>
              <a:t> </a:t>
            </a:r>
            <a:r>
              <a:rPr lang="en-US" sz="5300" b="1" i="0" spc="-150" dirty="0" err="1">
                <a:solidFill>
                  <a:srgbClr val="000000"/>
                </a:solidFill>
                <a:latin typeface="SutonnyMJ"/>
              </a:rPr>
              <a:t>cwigvY</a:t>
            </a:r>
            <a:r>
              <a:rPr lang="en-US" sz="5300" b="1" i="0" spc="-150" dirty="0">
                <a:solidFill>
                  <a:srgbClr val="000000"/>
                </a:solidFill>
                <a:latin typeface="SutonnyMJ"/>
              </a:rPr>
              <a:t> †</a:t>
            </a:r>
            <a:r>
              <a:rPr lang="en-US" sz="5300" b="1" i="0" spc="-150" dirty="0" err="1">
                <a:solidFill>
                  <a:srgbClr val="000000"/>
                </a:solidFill>
                <a:latin typeface="SutonnyMJ"/>
              </a:rPr>
              <a:t>d«k</a:t>
            </a:r>
            <a:r>
              <a:rPr lang="en-US" sz="5300" b="1" i="0" spc="-150" dirty="0">
                <a:solidFill>
                  <a:srgbClr val="000000"/>
                </a:solidFill>
                <a:latin typeface="SutonnyMJ"/>
              </a:rPr>
              <a:t> </a:t>
            </a:r>
            <a:r>
              <a:rPr lang="en-US" sz="5300" b="1" i="0" spc="-150" dirty="0" err="1">
                <a:solidFill>
                  <a:srgbClr val="000000"/>
                </a:solidFill>
                <a:latin typeface="SutonnyMJ"/>
              </a:rPr>
              <a:t>Gqvi</a:t>
            </a:r>
            <a:r>
              <a:rPr lang="en-US" sz="5300" b="1" i="0" spc="-150" dirty="0">
                <a:solidFill>
                  <a:srgbClr val="000000"/>
                </a:solidFill>
                <a:latin typeface="SutonnyMJ"/>
              </a:rPr>
              <a:t> </a:t>
            </a:r>
            <a:r>
              <a:rPr lang="en-US" sz="5300" b="1" i="0" spc="-150" dirty="0" err="1">
                <a:solidFill>
                  <a:srgbClr val="000000"/>
                </a:solidFill>
                <a:latin typeface="SutonnyMJ"/>
              </a:rPr>
              <a:t>kxZvZc</a:t>
            </a:r>
            <a:endParaRPr lang="en-US" sz="5300" b="1" i="0" spc="-150" dirty="0">
              <a:solidFill>
                <a:srgbClr val="000000"/>
              </a:solidFill>
              <a:latin typeface="SutonnyMJ"/>
            </a:endParaRPr>
          </a:p>
          <a:p>
            <a:pPr marL="0"/>
            <a:r>
              <a:rPr lang="en-US" sz="4800" b="1" i="0" dirty="0">
                <a:solidFill>
                  <a:srgbClr val="000000"/>
                </a:solidFill>
                <a:latin typeface="SutonnyMJ"/>
              </a:rPr>
              <a:t> </a:t>
            </a:r>
            <a:r>
              <a:rPr lang="en-US" sz="5600" b="1" i="0" spc="-150" dirty="0" err="1">
                <a:solidFill>
                  <a:srgbClr val="000000"/>
                </a:solidFill>
                <a:latin typeface="SutonnyMJ"/>
              </a:rPr>
              <a:t>wbqwš¿Z</a:t>
            </a:r>
            <a:r>
              <a:rPr lang="en-US" sz="5600" b="1" i="0" spc="-150" dirty="0">
                <a:solidFill>
                  <a:srgbClr val="000000"/>
                </a:solidFill>
                <a:latin typeface="SutonnyMJ"/>
              </a:rPr>
              <a:t> ¯’</a:t>
            </a:r>
            <a:r>
              <a:rPr lang="en-US" sz="5600" b="1" i="0" spc="-150" dirty="0" err="1">
                <a:solidFill>
                  <a:srgbClr val="000000"/>
                </a:solidFill>
                <a:latin typeface="SutonnyMJ"/>
              </a:rPr>
              <a:t>v‡b</a:t>
            </a:r>
            <a:r>
              <a:rPr lang="en-US" sz="5600" b="1" i="0" spc="-150" dirty="0">
                <a:solidFill>
                  <a:srgbClr val="000000"/>
                </a:solidFill>
                <a:latin typeface="SutonnyMJ"/>
              </a:rPr>
              <a:t> </a:t>
            </a:r>
            <a:r>
              <a:rPr lang="en-US" sz="5600" b="1" i="0" spc="-150" dirty="0" err="1">
                <a:solidFill>
                  <a:srgbClr val="000000"/>
                </a:solidFill>
                <a:latin typeface="SutonnyMJ"/>
              </a:rPr>
              <a:t>cÖ‡ek</a:t>
            </a:r>
            <a:r>
              <a:rPr lang="en-US" sz="5600" b="1" i="0" spc="-150" dirty="0">
                <a:solidFill>
                  <a:srgbClr val="000000"/>
                </a:solidFill>
                <a:latin typeface="SutonnyMJ"/>
              </a:rPr>
              <a:t> </a:t>
            </a:r>
            <a:r>
              <a:rPr lang="en-US" sz="5600" b="1" i="0" spc="-150" dirty="0" err="1">
                <a:solidFill>
                  <a:srgbClr val="000000"/>
                </a:solidFill>
                <a:latin typeface="SutonnyMJ"/>
              </a:rPr>
              <a:t>Kiv‡bv</a:t>
            </a:r>
            <a:r>
              <a:rPr lang="en-US" sz="5600" b="1" i="0" spc="-150" dirty="0">
                <a:solidFill>
                  <a:srgbClr val="000000"/>
                </a:solidFill>
                <a:latin typeface="SutonnyMJ"/>
              </a:rPr>
              <a:t> </a:t>
            </a:r>
            <a:r>
              <a:rPr lang="en-US" sz="5600" b="1" i="0" spc="-150" dirty="0" err="1">
                <a:solidFill>
                  <a:srgbClr val="000000"/>
                </a:solidFill>
                <a:latin typeface="SutonnyMJ"/>
              </a:rPr>
              <a:t>n‡e</a:t>
            </a:r>
            <a:r>
              <a:rPr lang="en-US" sz="5600" b="1" i="0" spc="-150" dirty="0">
                <a:solidFill>
                  <a:srgbClr val="000000"/>
                </a:solidFill>
                <a:latin typeface="SutonnyMJ"/>
              </a:rPr>
              <a:t> </a:t>
            </a:r>
          </a:p>
          <a:p>
            <a:pPr marL="0"/>
            <a:r>
              <a:rPr lang="en-US" sz="5700" b="1" i="0" spc="-150" dirty="0" err="1">
                <a:solidFill>
                  <a:srgbClr val="000000"/>
                </a:solidFill>
                <a:latin typeface="SutonnyMJ"/>
              </a:rPr>
              <a:t>Zv</a:t>
            </a:r>
            <a:r>
              <a:rPr lang="en-US" sz="5700" b="1" i="0" spc="-150" dirty="0">
                <a:solidFill>
                  <a:srgbClr val="000000"/>
                </a:solidFill>
                <a:latin typeface="SutonnyMJ"/>
              </a:rPr>
              <a:t> </a:t>
            </a:r>
            <a:r>
              <a:rPr lang="en-US" sz="5700" b="1" i="0" spc="-150" dirty="0" err="1">
                <a:solidFill>
                  <a:srgbClr val="000000"/>
                </a:solidFill>
                <a:latin typeface="SutonnyMJ"/>
              </a:rPr>
              <a:t>mwVKfv‡e</a:t>
            </a:r>
            <a:r>
              <a:rPr lang="en-US" sz="5700" b="1" i="0" spc="-150" dirty="0">
                <a:solidFill>
                  <a:srgbClr val="000000"/>
                </a:solidFill>
                <a:latin typeface="SutonnyMJ"/>
              </a:rPr>
              <a:t> </a:t>
            </a:r>
            <a:r>
              <a:rPr lang="en-US" sz="5700" b="1" i="0" spc="-150" dirty="0" err="1">
                <a:solidFill>
                  <a:srgbClr val="000000"/>
                </a:solidFill>
                <a:latin typeface="SutonnyMJ"/>
              </a:rPr>
              <a:t>wbY©q</a:t>
            </a:r>
            <a:r>
              <a:rPr lang="en-US" sz="5700" b="1" i="0" spc="-150" dirty="0">
                <a:solidFill>
                  <a:srgbClr val="000000"/>
                </a:solidFill>
                <a:latin typeface="SutonnyMJ"/>
              </a:rPr>
              <a:t> </a:t>
            </a:r>
            <a:r>
              <a:rPr lang="en-US" sz="5700" b="1" i="0" spc="-150" dirty="0" err="1">
                <a:solidFill>
                  <a:srgbClr val="000000"/>
                </a:solidFill>
                <a:latin typeface="SutonnyMJ"/>
              </a:rPr>
              <a:t>Ki‡Z</a:t>
            </a:r>
            <a:r>
              <a:rPr lang="en-US" sz="5700" b="1" i="0" spc="-150" dirty="0">
                <a:solidFill>
                  <a:srgbClr val="000000"/>
                </a:solidFill>
                <a:latin typeface="SutonnyMJ"/>
              </a:rPr>
              <a:t> </a:t>
            </a:r>
            <a:r>
              <a:rPr lang="en-US" sz="5700" b="1" i="0" spc="-150" dirty="0" err="1">
                <a:solidFill>
                  <a:srgbClr val="000000"/>
                </a:solidFill>
                <a:latin typeface="SutonnyMJ"/>
              </a:rPr>
              <a:t>n‡e</a:t>
            </a:r>
            <a:r>
              <a:rPr lang="en-US" sz="5700" b="1" i="0" spc="-150" dirty="0">
                <a:solidFill>
                  <a:srgbClr val="000000"/>
                </a:solidFill>
                <a:latin typeface="SutonnyMJ"/>
              </a:rPr>
              <a:t>|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52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7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C4842E40-3FCC-487F-891E-8CA6B3C958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7FB177C-3827-4980-A2B7-4913DD5F937B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60418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5400" y="590550"/>
            <a:ext cx="7152650" cy="3901476"/>
          </a:xfrm>
          <a:ln w="76200">
            <a:solidFill>
              <a:srgbClr val="FF00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0" lvl="0"/>
            <a:r>
              <a:rPr lang="en-US" sz="5600" b="1" i="0" dirty="0">
                <a:solidFill>
                  <a:srgbClr val="000000"/>
                </a:solidFill>
                <a:latin typeface="SutonnyMJ"/>
              </a:rPr>
              <a:t>2| </a:t>
            </a:r>
            <a:r>
              <a:rPr lang="en-US" sz="5600" b="1" i="0" dirty="0" err="1">
                <a:solidFill>
                  <a:srgbClr val="000000"/>
                </a:solidFill>
                <a:latin typeface="SutonnyMJ"/>
              </a:rPr>
              <a:t>evqyi</a:t>
            </a:r>
            <a:r>
              <a:rPr lang="en-US" sz="5600" b="1" i="0" dirty="0">
                <a:solidFill>
                  <a:srgbClr val="000000"/>
                </a:solidFill>
                <a:latin typeface="SutonnyMJ"/>
              </a:rPr>
              <a:t> </a:t>
            </a:r>
            <a:r>
              <a:rPr lang="en-US" sz="5600" b="1" i="0" dirty="0" err="1">
                <a:solidFill>
                  <a:srgbClr val="000000"/>
                </a:solidFill>
                <a:latin typeface="SutonnyMJ"/>
              </a:rPr>
              <a:t>AbycÖ‡ekRwbZ</a:t>
            </a:r>
            <a:r>
              <a:rPr lang="en-US" sz="5600" b="1" i="0" dirty="0">
                <a:solidFill>
                  <a:srgbClr val="000000"/>
                </a:solidFill>
                <a:latin typeface="SutonnyMJ"/>
              </a:rPr>
              <a:t> †</a:t>
            </a:r>
            <a:r>
              <a:rPr lang="en-US" sz="5600" b="1" i="0" dirty="0" err="1">
                <a:solidFill>
                  <a:srgbClr val="000000"/>
                </a:solidFill>
                <a:latin typeface="SutonnyMJ"/>
              </a:rPr>
              <a:t>jvW</a:t>
            </a:r>
            <a:endParaRPr lang="en-US" sz="5600" b="1" i="0" dirty="0">
              <a:solidFill>
                <a:srgbClr val="000000"/>
              </a:solidFill>
              <a:latin typeface="SutonnyMJ"/>
            </a:endParaRPr>
          </a:p>
          <a:p>
            <a:pPr marL="0" lvl="0"/>
            <a:r>
              <a:rPr lang="en-US" sz="4800" b="1" i="0" dirty="0">
                <a:solidFill>
                  <a:srgbClr val="000000"/>
                </a:solidFill>
                <a:latin typeface="SutonnyMJ"/>
              </a:rPr>
              <a:t>   </a:t>
            </a:r>
            <a:r>
              <a:rPr lang="en-US" sz="5600" b="1" i="0" dirty="0" err="1">
                <a:solidFill>
                  <a:srgbClr val="000000"/>
                </a:solidFill>
                <a:latin typeface="SutonnyMJ"/>
              </a:rPr>
              <a:t>mwVKfv‡e</a:t>
            </a:r>
            <a:r>
              <a:rPr lang="en-US" sz="5600" b="1" i="0" dirty="0">
                <a:solidFill>
                  <a:srgbClr val="000000"/>
                </a:solidFill>
                <a:latin typeface="SutonnyMJ"/>
              </a:rPr>
              <a:t> </a:t>
            </a:r>
            <a:r>
              <a:rPr lang="en-US" sz="5600" b="1" i="0" dirty="0" err="1">
                <a:solidFill>
                  <a:srgbClr val="000000"/>
                </a:solidFill>
                <a:latin typeface="SutonnyMJ"/>
              </a:rPr>
              <a:t>wbY©q</a:t>
            </a:r>
            <a:r>
              <a:rPr lang="en-US" sz="5600" b="1" i="0" dirty="0">
                <a:solidFill>
                  <a:srgbClr val="000000"/>
                </a:solidFill>
                <a:latin typeface="SutonnyMJ"/>
              </a:rPr>
              <a:t> </a:t>
            </a:r>
            <a:r>
              <a:rPr lang="en-US" sz="5600" b="1" i="0" dirty="0" err="1">
                <a:solidFill>
                  <a:srgbClr val="000000"/>
                </a:solidFill>
                <a:latin typeface="SutonnyMJ"/>
              </a:rPr>
              <a:t>Ki‡Z</a:t>
            </a:r>
            <a:r>
              <a:rPr lang="en-US" sz="5600" b="1" i="0" dirty="0">
                <a:solidFill>
                  <a:srgbClr val="000000"/>
                </a:solidFill>
                <a:latin typeface="SutonnyMJ"/>
              </a:rPr>
              <a:t> </a:t>
            </a:r>
            <a:r>
              <a:rPr lang="en-US" sz="5600" b="1" i="0" dirty="0" err="1">
                <a:solidFill>
                  <a:srgbClr val="000000"/>
                </a:solidFill>
                <a:latin typeface="SutonnyMJ"/>
              </a:rPr>
              <a:t>n‡e</a:t>
            </a:r>
            <a:r>
              <a:rPr lang="en-US" sz="5600" b="1" i="0" dirty="0">
                <a:solidFill>
                  <a:srgbClr val="000000"/>
                </a:solidFill>
                <a:latin typeface="SutonnyMJ"/>
              </a:rPr>
              <a:t>|</a:t>
            </a:r>
          </a:p>
          <a:p>
            <a:pPr marL="0" lvl="0"/>
            <a:r>
              <a:rPr lang="en-US" sz="5600" b="1" i="0" dirty="0">
                <a:solidFill>
                  <a:srgbClr val="000000"/>
                </a:solidFill>
                <a:latin typeface="SutonnyMJ"/>
              </a:rPr>
              <a:t>3| </a:t>
            </a:r>
            <a:r>
              <a:rPr lang="en-US" sz="5600" b="1" i="0" dirty="0" err="1">
                <a:solidFill>
                  <a:srgbClr val="000000"/>
                </a:solidFill>
                <a:latin typeface="SutonnyMJ"/>
              </a:rPr>
              <a:t>cÖ‡qvR‡b</a:t>
            </a:r>
            <a:r>
              <a:rPr lang="en-US" sz="5600" b="1" i="0" dirty="0">
                <a:solidFill>
                  <a:srgbClr val="000000"/>
                </a:solidFill>
                <a:latin typeface="SutonnyMJ"/>
              </a:rPr>
              <a:t> ‡</a:t>
            </a:r>
            <a:r>
              <a:rPr lang="en-US" sz="5600" b="1" i="0" dirty="0" err="1">
                <a:solidFill>
                  <a:srgbClr val="000000"/>
                </a:solidFill>
                <a:latin typeface="SutonnyMJ"/>
              </a:rPr>
              <a:t>kÖYx</a:t>
            </a:r>
            <a:r>
              <a:rPr lang="en-US" sz="5600" b="1" i="0" dirty="0">
                <a:solidFill>
                  <a:srgbClr val="000000"/>
                </a:solidFill>
                <a:latin typeface="SutonnyMJ"/>
              </a:rPr>
              <a:t> </a:t>
            </a:r>
            <a:r>
              <a:rPr lang="en-US" sz="5600" b="1" i="0" dirty="0" err="1">
                <a:solidFill>
                  <a:srgbClr val="000000"/>
                </a:solidFill>
                <a:latin typeface="SutonnyMJ"/>
              </a:rPr>
              <a:t>wk</a:t>
            </a:r>
            <a:r>
              <a:rPr lang="en-US" sz="5600" b="1" i="0" dirty="0">
                <a:solidFill>
                  <a:srgbClr val="000000"/>
                </a:solidFill>
                <a:latin typeface="SutonnyMJ"/>
              </a:rPr>
              <a:t>¶‡Ki </a:t>
            </a:r>
          </a:p>
          <a:p>
            <a:pPr marL="0" lvl="0" algn="ctr"/>
            <a:r>
              <a:rPr lang="en-US" sz="5600" b="1" i="0" dirty="0" err="1">
                <a:solidFill>
                  <a:srgbClr val="000000"/>
                </a:solidFill>
                <a:latin typeface="SutonnyMJ"/>
              </a:rPr>
              <a:t>mnvqZv</a:t>
            </a:r>
            <a:r>
              <a:rPr lang="en-US" sz="5600" b="1" i="0" dirty="0">
                <a:solidFill>
                  <a:srgbClr val="000000"/>
                </a:solidFill>
                <a:latin typeface="SutonnyMJ"/>
              </a:rPr>
              <a:t> </a:t>
            </a:r>
            <a:r>
              <a:rPr lang="en-US" sz="5600" b="1" i="0" dirty="0" err="1">
                <a:solidFill>
                  <a:srgbClr val="000000"/>
                </a:solidFill>
                <a:latin typeface="SutonnyMJ"/>
              </a:rPr>
              <a:t>wb‡Z</a:t>
            </a:r>
            <a:r>
              <a:rPr lang="en-US" sz="5600" b="1" i="0" dirty="0">
                <a:solidFill>
                  <a:srgbClr val="000000"/>
                </a:solidFill>
                <a:latin typeface="SutonnyMJ"/>
              </a:rPr>
              <a:t> </a:t>
            </a:r>
            <a:r>
              <a:rPr lang="en-US" sz="5600" b="1" i="0" dirty="0" err="1">
                <a:solidFill>
                  <a:srgbClr val="000000"/>
                </a:solidFill>
                <a:latin typeface="SutonnyMJ"/>
              </a:rPr>
              <a:t>n‡e</a:t>
            </a:r>
            <a:r>
              <a:rPr lang="en-US" sz="5600" b="1" i="0" dirty="0">
                <a:solidFill>
                  <a:srgbClr val="000000"/>
                </a:solidFill>
                <a:latin typeface="SutonnyMJ"/>
              </a:rPr>
              <a:t>|</a:t>
            </a:r>
            <a:endParaRPr lang="en-US" sz="5600" b="1" i="0" dirty="0">
              <a:solidFill>
                <a:srgbClr val="000000"/>
              </a:solidFill>
              <a:latin typeface="SutonnyMJ" pitchFamily="2" charset="0"/>
              <a:cs typeface="SutonnyMJ" pitchFamily="2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53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7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9F1B4E55-789A-437C-A662-E8A6667C6C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C30CE11-D775-4F5E-8BF0-7DCDB76DF3FC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9020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5400" y="514350"/>
            <a:ext cx="7152650" cy="1159800"/>
          </a:xfrm>
          <a:solidFill>
            <a:srgbClr val="FFC000"/>
          </a:solidFill>
          <a:ln w="76200">
            <a:solidFill>
              <a:srgbClr val="000000"/>
            </a:solidFill>
          </a:ln>
        </p:spPr>
        <p:txBody>
          <a:bodyPr/>
          <a:lstStyle/>
          <a:p>
            <a:pPr algn="ctr"/>
            <a:r>
              <a:rPr lang="en-US" sz="6600" spc="-150" dirty="0" err="1">
                <a:solidFill>
                  <a:srgbClr val="FF0000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মন্তব্য</a:t>
            </a:r>
            <a:r>
              <a:rPr lang="en-US" sz="6600" spc="-150" dirty="0">
                <a:solidFill>
                  <a:srgbClr val="FF0000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(Remarks) </a:t>
            </a:r>
            <a:endParaRPr lang="en-US" sz="6600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5400" y="1809750"/>
            <a:ext cx="7152650" cy="2682276"/>
          </a:xfrm>
          <a:ln w="76200">
            <a:solidFill>
              <a:srgbClr val="0000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0" lvl="0" algn="just"/>
            <a:r>
              <a:rPr lang="en-US" sz="4500" b="1" i="0" dirty="0" err="1">
                <a:solidFill>
                  <a:srgbClr val="009900"/>
                </a:solidFill>
                <a:latin typeface="SutonnyMJ"/>
              </a:rPr>
              <a:t>Bbwdj‡Uªkb</a:t>
            </a:r>
            <a:r>
              <a:rPr lang="en-US" sz="4500" b="1" i="0" dirty="0">
                <a:solidFill>
                  <a:srgbClr val="009900"/>
                </a:solidFill>
                <a:latin typeface="SutonnyMJ"/>
              </a:rPr>
              <a:t> </a:t>
            </a:r>
            <a:r>
              <a:rPr lang="en-US" sz="4500" b="1" i="0" dirty="0">
                <a:solidFill>
                  <a:srgbClr val="000000"/>
                </a:solidFill>
                <a:latin typeface="SutonnyMJ"/>
              </a:rPr>
              <a:t>I </a:t>
            </a:r>
            <a:r>
              <a:rPr lang="en-US" sz="4500" b="1" i="0" dirty="0">
                <a:solidFill>
                  <a:srgbClr val="0000FF"/>
                </a:solidFill>
                <a:latin typeface="SutonnyMJ"/>
              </a:rPr>
              <a:t>†</a:t>
            </a:r>
            <a:r>
              <a:rPr lang="en-US" sz="4500" b="1" i="0" dirty="0" err="1">
                <a:solidFill>
                  <a:srgbClr val="0000FF"/>
                </a:solidFill>
                <a:latin typeface="SutonnyMJ"/>
              </a:rPr>
              <a:t>fw›U‡jkb</a:t>
            </a:r>
            <a:r>
              <a:rPr lang="en-US" sz="4500" b="1" i="0" dirty="0">
                <a:solidFill>
                  <a:srgbClr val="0000FF"/>
                </a:solidFill>
                <a:latin typeface="SutonnyMJ"/>
              </a:rPr>
              <a:t> </a:t>
            </a:r>
            <a:r>
              <a:rPr lang="en-US" sz="4500" b="1" i="0" dirty="0">
                <a:solidFill>
                  <a:srgbClr val="000000"/>
                </a:solidFill>
                <a:latin typeface="SutonnyMJ"/>
              </a:rPr>
              <a:t>†</a:t>
            </a:r>
            <a:r>
              <a:rPr lang="en-US" sz="4500" b="1" i="0" dirty="0" err="1">
                <a:solidFill>
                  <a:srgbClr val="000000"/>
                </a:solidFill>
                <a:latin typeface="SutonnyMJ"/>
              </a:rPr>
              <a:t>jvW</a:t>
            </a:r>
            <a:r>
              <a:rPr lang="en-US" sz="4500" b="1" i="0" dirty="0">
                <a:solidFill>
                  <a:srgbClr val="000000"/>
                </a:solidFill>
                <a:latin typeface="SutonnyMJ"/>
              </a:rPr>
              <a:t> </a:t>
            </a:r>
            <a:r>
              <a:rPr lang="en-US" sz="4500" b="1" i="0" dirty="0" err="1">
                <a:solidFill>
                  <a:srgbClr val="000000"/>
                </a:solidFill>
                <a:latin typeface="SutonnyMJ"/>
              </a:rPr>
              <a:t>wbY©q</a:t>
            </a:r>
            <a:endParaRPr lang="en-US" sz="4500" b="1" i="0" dirty="0">
              <a:solidFill>
                <a:srgbClr val="000000"/>
              </a:solidFill>
              <a:latin typeface="SutonnyMJ"/>
            </a:endParaRPr>
          </a:p>
          <a:p>
            <a:pPr marL="0" lvl="0" algn="just"/>
            <a:r>
              <a:rPr lang="en-US" sz="4900" b="1" i="0" dirty="0" err="1">
                <a:solidFill>
                  <a:srgbClr val="000000"/>
                </a:solidFill>
                <a:latin typeface="SutonnyMJ"/>
              </a:rPr>
              <a:t>Ki‡Z</a:t>
            </a:r>
            <a:r>
              <a:rPr lang="en-US" sz="4900" b="1" i="0" dirty="0">
                <a:solidFill>
                  <a:srgbClr val="000000"/>
                </a:solidFill>
                <a:latin typeface="SutonnyMJ"/>
              </a:rPr>
              <a:t> </a:t>
            </a:r>
            <a:r>
              <a:rPr lang="en-US" sz="4900" b="1" i="0" dirty="0" err="1">
                <a:solidFill>
                  <a:srgbClr val="000000"/>
                </a:solidFill>
                <a:latin typeface="SutonnyMJ"/>
              </a:rPr>
              <a:t>cvi‡j</a:t>
            </a:r>
            <a:r>
              <a:rPr lang="en-US" sz="4900" b="1" i="0" dirty="0">
                <a:solidFill>
                  <a:srgbClr val="000000"/>
                </a:solidFill>
                <a:latin typeface="SutonnyMJ"/>
              </a:rPr>
              <a:t> †</a:t>
            </a:r>
            <a:r>
              <a:rPr lang="en-US" sz="4900" b="1" i="0" dirty="0" err="1">
                <a:solidFill>
                  <a:srgbClr val="000000"/>
                </a:solidFill>
                <a:latin typeface="SutonnyMJ"/>
              </a:rPr>
              <a:t>gvU</a:t>
            </a:r>
            <a:r>
              <a:rPr lang="en-US" sz="4900" b="1" i="0" dirty="0">
                <a:solidFill>
                  <a:srgbClr val="000000"/>
                </a:solidFill>
                <a:latin typeface="SutonnyMJ"/>
              </a:rPr>
              <a:t> </a:t>
            </a:r>
            <a:r>
              <a:rPr lang="en-US" sz="4900" b="1" i="0" dirty="0" err="1">
                <a:solidFill>
                  <a:srgbClr val="000000"/>
                </a:solidFill>
                <a:latin typeface="SutonnyMJ"/>
              </a:rPr>
              <a:t>Kzwjs</a:t>
            </a:r>
            <a:r>
              <a:rPr lang="en-US" sz="4900" b="1" i="0" dirty="0">
                <a:solidFill>
                  <a:srgbClr val="000000"/>
                </a:solidFill>
                <a:latin typeface="SutonnyMJ"/>
              </a:rPr>
              <a:t> †</a:t>
            </a:r>
            <a:r>
              <a:rPr lang="en-US" sz="4900" b="1" i="0" dirty="0" err="1">
                <a:solidFill>
                  <a:srgbClr val="000000"/>
                </a:solidFill>
                <a:latin typeface="SutonnyMJ"/>
              </a:rPr>
              <a:t>jv‡W</a:t>
            </a:r>
            <a:r>
              <a:rPr lang="en-US" sz="4900" b="1" i="0" dirty="0">
                <a:solidFill>
                  <a:srgbClr val="000000"/>
                </a:solidFill>
                <a:latin typeface="SutonnyMJ"/>
              </a:rPr>
              <a:t> </a:t>
            </a:r>
            <a:r>
              <a:rPr lang="en-US" sz="4900" b="1" i="0" dirty="0" err="1">
                <a:solidFill>
                  <a:srgbClr val="000000"/>
                </a:solidFill>
                <a:latin typeface="SutonnyMJ"/>
              </a:rPr>
              <a:t>Gi</a:t>
            </a:r>
            <a:endParaRPr lang="en-US" sz="4900" b="1" i="0" dirty="0">
              <a:solidFill>
                <a:srgbClr val="000000"/>
              </a:solidFill>
              <a:latin typeface="SutonnyMJ"/>
            </a:endParaRPr>
          </a:p>
          <a:p>
            <a:pPr marL="0" lvl="0" algn="just"/>
            <a:r>
              <a:rPr lang="en-US" sz="5600" b="1" i="0" dirty="0" err="1">
                <a:solidFill>
                  <a:srgbClr val="000000"/>
                </a:solidFill>
                <a:latin typeface="SutonnyMJ"/>
              </a:rPr>
              <a:t>cÖfve</a:t>
            </a:r>
            <a:r>
              <a:rPr lang="en-US" sz="5600" b="1" i="0" dirty="0">
                <a:solidFill>
                  <a:srgbClr val="000000"/>
                </a:solidFill>
                <a:latin typeface="SutonnyMJ"/>
              </a:rPr>
              <a:t> </a:t>
            </a:r>
            <a:r>
              <a:rPr lang="en-US" sz="5600" b="1" i="0" dirty="0" err="1">
                <a:solidFill>
                  <a:srgbClr val="000000"/>
                </a:solidFill>
                <a:latin typeface="SutonnyMJ"/>
              </a:rPr>
              <a:t>m¤ú‡K</a:t>
            </a:r>
            <a:r>
              <a:rPr lang="en-US" sz="5600" b="1" i="0" dirty="0">
                <a:solidFill>
                  <a:srgbClr val="000000"/>
                </a:solidFill>
                <a:latin typeface="SutonnyMJ"/>
              </a:rPr>
              <a:t>© </a:t>
            </a:r>
            <a:r>
              <a:rPr lang="en-US" sz="5600" b="1" i="0" dirty="0" err="1">
                <a:solidFill>
                  <a:srgbClr val="000000"/>
                </a:solidFill>
                <a:latin typeface="SutonnyMJ"/>
              </a:rPr>
              <a:t>Rvb‡Z</a:t>
            </a:r>
            <a:r>
              <a:rPr lang="en-US" sz="5600" b="1" i="0" dirty="0">
                <a:solidFill>
                  <a:srgbClr val="000000"/>
                </a:solidFill>
                <a:latin typeface="SutonnyMJ"/>
              </a:rPr>
              <a:t> </a:t>
            </a:r>
            <a:r>
              <a:rPr lang="en-US" sz="5600" b="1" i="0" dirty="0" err="1">
                <a:solidFill>
                  <a:srgbClr val="000000"/>
                </a:solidFill>
                <a:latin typeface="SutonnyMJ"/>
              </a:rPr>
              <a:t>cvi‡e</a:t>
            </a:r>
            <a:r>
              <a:rPr lang="en-US" sz="5600" b="1" i="0" dirty="0">
                <a:solidFill>
                  <a:srgbClr val="000000"/>
                </a:solidFill>
                <a:latin typeface="SutonnyMJ"/>
              </a:rPr>
              <a:t>|</a:t>
            </a:r>
            <a:endParaRPr lang="en-US" sz="5600" b="1" i="0" spc="-30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pPr marL="0" lvl="0" algn="ctr"/>
            <a:r>
              <a:rPr lang="en-US" sz="2800" b="1" i="0" spc="-300" dirty="0">
                <a:solidFill>
                  <a:srgbClr val="FF00FF"/>
                </a:solidFill>
                <a:latin typeface="Nikosh" pitchFamily="2" charset="0"/>
                <a:cs typeface="Nikosh" pitchFamily="2" charset="0"/>
              </a:rPr>
              <a:t>- </a:t>
            </a:r>
            <a:r>
              <a:rPr lang="en-US" sz="2800" b="1" i="0" spc="-300" dirty="0" err="1">
                <a:solidFill>
                  <a:srgbClr val="FF00FF"/>
                </a:solidFill>
                <a:latin typeface="Nikosh" pitchFamily="2" charset="0"/>
                <a:cs typeface="Nikosh" pitchFamily="2" charset="0"/>
              </a:rPr>
              <a:t>সমাপ্ত</a:t>
            </a:r>
            <a:r>
              <a:rPr lang="en-US" sz="2800" b="1" i="0" spc="-300" dirty="0">
                <a:solidFill>
                  <a:srgbClr val="FF00FF"/>
                </a:solidFill>
                <a:latin typeface="Nikosh" pitchFamily="2" charset="0"/>
                <a:cs typeface="Nikosh" pitchFamily="2" charset="0"/>
              </a:rPr>
              <a:t> -</a:t>
            </a:r>
            <a:endParaRPr lang="en-US" sz="2800" b="1" spc="-300" dirty="0">
              <a:solidFill>
                <a:srgbClr val="FF00FF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54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76200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7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37395E96-7D72-4711-9E0B-2EE242261D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89E7887-6F22-4981-AFA0-2E271C085A81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79071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55</a:t>
            </a:fld>
            <a:endParaRPr lang="en">
              <a:solidFill>
                <a:srgbClr val="797281"/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CF8A9B9-AF90-4A20-B13F-246492CF1087}"/>
              </a:ext>
            </a:extLst>
          </p:cNvPr>
          <p:cNvSpPr txBox="1">
            <a:spLocks/>
          </p:cNvSpPr>
          <p:nvPr/>
        </p:nvSpPr>
        <p:spPr>
          <a:xfrm>
            <a:off x="1219200" y="514350"/>
            <a:ext cx="7315200" cy="914400"/>
          </a:xfrm>
          <a:prstGeom prst="rect">
            <a:avLst/>
          </a:prstGeom>
          <a:ln w="76200">
            <a:solidFill>
              <a:srgbClr val="0000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z="4800" b="1" spc="-30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এ</a:t>
            </a:r>
            <a:r>
              <a:rPr lang="as-IN" sz="4800" b="1" spc="-30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ই</a:t>
            </a:r>
            <a:r>
              <a:rPr lang="en-US" sz="4800" b="1" spc="-30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 </a:t>
            </a:r>
            <a:r>
              <a:rPr lang="as-IN" sz="4800" b="1" spc="-30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ক</a:t>
            </a:r>
            <a:r>
              <a:rPr lang="en-US" sz="4800" b="1" spc="-30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্</a:t>
            </a:r>
            <a:r>
              <a:rPr lang="as-IN" sz="4800" b="1" spc="-30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ল</a:t>
            </a:r>
            <a:r>
              <a:rPr lang="en-US" sz="4800" b="1" spc="-30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া</a:t>
            </a:r>
            <a:r>
              <a:rPr lang="as-IN" sz="4800" b="1" spc="-30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স</a:t>
            </a:r>
            <a:r>
              <a:rPr lang="en-US" sz="4800" b="1" spc="-30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ট</a:t>
            </a:r>
            <a:r>
              <a:rPr lang="as-IN" sz="4800" b="1" spc="-30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ি</a:t>
            </a:r>
            <a:r>
              <a:rPr lang="en-US" sz="4800" b="1" spc="-30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 </a:t>
            </a:r>
            <a:r>
              <a:rPr lang="as-IN" sz="4800" b="1" spc="-30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প</a:t>
            </a:r>
            <a:r>
              <a:rPr lang="en-US" sz="4800" b="1" spc="-30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ূ</a:t>
            </a:r>
            <a:r>
              <a:rPr lang="as-IN" sz="4800" b="1" spc="-30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ন</a:t>
            </a:r>
            <a:r>
              <a:rPr lang="en-US" sz="4800" b="1" spc="-30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র</a:t>
            </a:r>
            <a:r>
              <a:rPr lang="as-IN" sz="4800" b="1" spc="-30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া</a:t>
            </a:r>
            <a:r>
              <a:rPr lang="en-US" sz="4800" b="1" spc="-30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য় </a:t>
            </a:r>
            <a:r>
              <a:rPr lang="as-IN" sz="4800" b="1" spc="-30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দ</a:t>
            </a:r>
            <a:r>
              <a:rPr lang="en-US" sz="4800" b="1" spc="-30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ে</a:t>
            </a:r>
            <a:r>
              <a:rPr lang="as-IN" sz="4800" b="1" spc="-30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খ</a:t>
            </a:r>
            <a:r>
              <a:rPr lang="en-US" sz="4800" b="1" spc="-30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ত</a:t>
            </a:r>
            <a:r>
              <a:rPr lang="as-IN" sz="4800" b="1" spc="-30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ে</a:t>
            </a:r>
            <a:r>
              <a:rPr lang="en-US" sz="4800" b="1" spc="-30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 </a:t>
            </a:r>
            <a:r>
              <a:rPr lang="en-US" sz="4800" b="1" spc="-300" dirty="0" err="1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ভি</a:t>
            </a:r>
            <a:r>
              <a:rPr lang="as-IN" sz="4800" b="1" spc="-30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জ</a:t>
            </a:r>
            <a:r>
              <a:rPr lang="en-US" sz="4800" b="1" spc="-30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ি</a:t>
            </a:r>
            <a:r>
              <a:rPr lang="as-IN" sz="4800" b="1" spc="-30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ট</a:t>
            </a:r>
            <a:r>
              <a:rPr lang="en-US" sz="4800" b="1" spc="-30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 </a:t>
            </a:r>
            <a:r>
              <a:rPr lang="as-IN" sz="4800" b="1" spc="-30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ক</a:t>
            </a:r>
            <a:r>
              <a:rPr lang="en-US" sz="4800" b="1" spc="-300" dirty="0" err="1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রুন</a:t>
            </a:r>
            <a:endParaRPr lang="en-US" sz="6600" b="1" spc="-300" dirty="0">
              <a:solidFill>
                <a:srgbClr val="002060"/>
              </a:solidFill>
              <a:latin typeface="Nikosh" panose="02000000000000000000" pitchFamily="2" charset="0"/>
              <a:cs typeface="Nikosh" panose="02000000000000000000" pitchFamily="2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7" name="TextBox 6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219200" y="1974768"/>
            <a:ext cx="7341781" cy="2123658"/>
          </a:xfrm>
          <a:prstGeom prst="rect">
            <a:avLst/>
          </a:prstGeom>
          <a:solidFill>
            <a:srgbClr val="FFC000"/>
          </a:solidFill>
          <a:ln w="76200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>
              <a:buClrTx/>
              <a:defRPr/>
            </a:pPr>
            <a:r>
              <a:rPr lang="en-US" sz="6600" b="1" spc="-150" dirty="0">
                <a:solidFill>
                  <a:srgbClr val="FF0000"/>
                </a:solidFill>
                <a:latin typeface="Nikosh" panose="02000000000000000000" pitchFamily="2" charset="0"/>
                <a:ea typeface="+mn-ea"/>
                <a:cs typeface="Nikosh" panose="02000000000000000000" pitchFamily="2" charset="0"/>
              </a:rPr>
              <a:t>https://youtube.com/c/AMAtiqullah</a:t>
            </a: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>
              <a:buClr>
                <a:srgbClr val="25212A"/>
              </a:buClr>
            </a:pPr>
            <a:r>
              <a:rPr lang="en-GB" sz="3200" spc="-300" dirty="0">
                <a:solidFill>
                  <a:srgbClr val="25212A"/>
                </a:solidFill>
              </a:rPr>
              <a:t>7</a:t>
            </a:r>
            <a:endParaRPr lang="en-US" sz="3200" spc="-300" dirty="0">
              <a:solidFill>
                <a:srgbClr val="25212A"/>
              </a:solidFill>
            </a:endParaRPr>
          </a:p>
        </p:txBody>
      </p:sp>
      <p:pic>
        <p:nvPicPr>
          <p:cNvPr id="10" name="Picture 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2">
            <a:extLst>
              <a:ext uri="{FF2B5EF4-FFF2-40B4-BE49-F238E27FC236}">
                <a16:creationId xmlns:a16="http://schemas.microsoft.com/office/drawing/2014/main" id="{479CDE18-FB73-4AAD-B74A-4AEF371D3C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C10FC6B-868A-4CB1-AACC-CEAB4A2A029E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94409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5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rgbClr val="797281"/>
                </a:solidFill>
              </a:rPr>
              <a:pPr/>
              <a:t>56</a:t>
            </a:fld>
            <a:endParaRPr>
              <a:solidFill>
                <a:srgbClr val="797281"/>
              </a:solidFill>
            </a:endParaRPr>
          </a:p>
        </p:txBody>
      </p:sp>
      <p:sp>
        <p:nvSpPr>
          <p:cNvPr id="257" name="Google Shape;257;p35"/>
          <p:cNvSpPr/>
          <p:nvPr/>
        </p:nvSpPr>
        <p:spPr>
          <a:xfrm>
            <a:off x="5051925" y="1082904"/>
            <a:ext cx="2956500" cy="2956500"/>
          </a:xfrm>
          <a:prstGeom prst="rect">
            <a:avLst/>
          </a:prstGeom>
          <a:solidFill>
            <a:srgbClr val="000000">
              <a:alpha val="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pic>
        <p:nvPicPr>
          <p:cNvPr id="258" name="Google Shape;258;p35" descr="photo-1434030216411-0b793f4b4173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7700" y="719915"/>
            <a:ext cx="3254300" cy="3581400"/>
          </a:xfrm>
          <a:prstGeom prst="rect">
            <a:avLst/>
          </a:prstGeom>
          <a:noFill/>
          <a:ln w="114300" cap="flat" cmpd="sng">
            <a:solidFill>
              <a:srgbClr val="FF00FF"/>
            </a:solidFill>
            <a:prstDash val="solid"/>
            <a:miter lim="8000"/>
            <a:headEnd type="none" w="sm" len="sm"/>
            <a:tailEnd type="none" w="sm" len="sm"/>
          </a:ln>
        </p:spPr>
      </p:pic>
      <p:sp>
        <p:nvSpPr>
          <p:cNvPr id="259" name="Google Shape;259;p35"/>
          <p:cNvSpPr txBox="1">
            <a:spLocks noGrp="1"/>
          </p:cNvSpPr>
          <p:nvPr>
            <p:ph type="ctrTitle" idx="4294967295"/>
          </p:nvPr>
        </p:nvSpPr>
        <p:spPr>
          <a:xfrm>
            <a:off x="1371600" y="895350"/>
            <a:ext cx="3505200" cy="131440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 dirty="0">
                <a:solidFill>
                  <a:srgbClr val="000000"/>
                </a:solidFill>
              </a:rPr>
              <a:t>THANKS</a:t>
            </a:r>
            <a:r>
              <a:rPr lang="en" sz="6600" dirty="0"/>
              <a:t>!</a:t>
            </a:r>
            <a:endParaRPr sz="6600" dirty="0"/>
          </a:p>
        </p:txBody>
      </p:sp>
      <p:sp>
        <p:nvSpPr>
          <p:cNvPr id="260" name="Google Shape;260;p35"/>
          <p:cNvSpPr txBox="1">
            <a:spLocks noGrp="1"/>
          </p:cNvSpPr>
          <p:nvPr>
            <p:ph type="subTitle" idx="4294967295"/>
          </p:nvPr>
        </p:nvSpPr>
        <p:spPr>
          <a:xfrm>
            <a:off x="1295399" y="2495550"/>
            <a:ext cx="3607981" cy="1848851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rgbClr val="002060"/>
                </a:solidFill>
              </a:rPr>
              <a:t>Any questions?</a:t>
            </a:r>
            <a:endParaRPr sz="3600" b="1" dirty="0">
              <a:solidFill>
                <a:srgbClr val="00206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b="1" dirty="0">
                <a:solidFill>
                  <a:srgbClr val="002060"/>
                </a:solidFill>
              </a:rPr>
              <a:t>You can find me at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b="1" dirty="0">
                <a:solidFill>
                  <a:srgbClr val="002060"/>
                </a:solidFill>
              </a:rPr>
              <a:t> </a:t>
            </a:r>
            <a:r>
              <a:rPr lang="en" sz="2800" b="1" spc="-150" dirty="0">
                <a:solidFill>
                  <a:srgbClr val="FFFF00"/>
                </a:solidFill>
              </a:rPr>
              <a:t>atiqullahrac@gmail.com</a:t>
            </a:r>
            <a:endParaRPr sz="2800" b="1" spc="-150" dirty="0">
              <a:solidFill>
                <a:srgbClr val="FFFF0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8" name="TextBox 7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76200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pic>
        <p:nvPicPr>
          <p:cNvPr id="9" name="Picture 8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7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8A418A-7D08-40CD-868B-2AB144901D8F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3310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6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60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60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9" grpId="0" animBg="1"/>
      <p:bldP spid="260" grpId="0" build="p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57</a:t>
            </a:fld>
            <a:endParaRPr lang="en">
              <a:solidFill>
                <a:srgbClr val="797281"/>
              </a:solidFill>
            </a:endParaRPr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590550"/>
            <a:ext cx="7152650" cy="3901476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670E03A-2159-470B-B90D-E8EBCFBAD90D}"/>
              </a:ext>
            </a:extLst>
          </p:cNvPr>
          <p:cNvSpPr txBox="1"/>
          <p:nvPr/>
        </p:nvSpPr>
        <p:spPr>
          <a:xfrm>
            <a:off x="1219200" y="337042"/>
            <a:ext cx="7391400" cy="440120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  <a:defRPr/>
            </a:pPr>
            <a:r>
              <a:rPr lang="en-US" sz="8000" b="1" spc="-150" dirty="0" err="1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ধন্যবাদ</a:t>
            </a:r>
            <a:endParaRPr lang="en-US" sz="8000" b="1" spc="-15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  <a:p>
            <a:pPr algn="ctr">
              <a:buClrTx/>
              <a:buFontTx/>
              <a:buNone/>
              <a:defRPr/>
            </a:pPr>
            <a:r>
              <a:rPr lang="en-US" sz="8000" b="1" spc="-150" dirty="0" err="1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সকলকে</a:t>
            </a:r>
            <a:endParaRPr lang="en-US" sz="8000" b="1" spc="-15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  <a:p>
            <a:pPr algn="ctr">
              <a:buClrTx/>
              <a:buFontTx/>
              <a:buNone/>
              <a:defRPr/>
            </a:pPr>
            <a:r>
              <a:rPr lang="en-US" sz="4000" b="1" spc="-150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rgbClr val="FF00FF"/>
                </a:solidFill>
                <a:latin typeface="Nikosh" pitchFamily="2" charset="0"/>
                <a:cs typeface="Nikosh" pitchFamily="2" charset="0"/>
              </a:rPr>
              <a:t>Thank you</a:t>
            </a:r>
          </a:p>
          <a:p>
            <a:pPr algn="ctr">
              <a:buClrTx/>
              <a:buFontTx/>
              <a:buNone/>
              <a:defRPr/>
            </a:pPr>
            <a:r>
              <a:rPr lang="en-US" sz="4000" b="1" spc="-150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rgbClr val="FF00FF"/>
                </a:solidFill>
                <a:latin typeface="Nikosh" pitchFamily="2" charset="0"/>
                <a:cs typeface="Nikosh" pitchFamily="2" charset="0"/>
              </a:rPr>
              <a:t>For </a:t>
            </a:r>
          </a:p>
          <a:p>
            <a:pPr algn="ctr">
              <a:buClrTx/>
              <a:buFontTx/>
              <a:buNone/>
              <a:defRPr/>
            </a:pPr>
            <a:r>
              <a:rPr lang="en-US" sz="4000" b="1" spc="-150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rgbClr val="FF00FF"/>
                </a:solidFill>
                <a:latin typeface="Nikosh" pitchFamily="2" charset="0"/>
                <a:cs typeface="Nikosh" pitchFamily="2" charset="0"/>
              </a:rPr>
              <a:t>All </a:t>
            </a:r>
          </a:p>
        </p:txBody>
      </p:sp>
      <p:sp>
        <p:nvSpPr>
          <p:cNvPr id="9" name="TextBox 8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7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F4E17C2-E82A-40B1-91C3-C35482FF461B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CEDC454B-120A-4249-B8F2-1574080781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2945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58</a:t>
            </a:fld>
            <a:endParaRPr lang="en">
              <a:solidFill>
                <a:srgbClr val="79728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295400" y="1099584"/>
            <a:ext cx="7152650" cy="2785378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7500" b="1" dirty="0" err="1">
                <a:solidFill>
                  <a:srgbClr val="002060"/>
                </a:solidFill>
                <a:latin typeface="Nikosh" pitchFamily="2" charset="0"/>
                <a:cs typeface="Nikosh" pitchFamily="2" charset="0"/>
              </a:rPr>
              <a:t>ধন্যবাদ</a:t>
            </a:r>
            <a:endParaRPr lang="en-US" sz="17500" b="1" dirty="0">
              <a:solidFill>
                <a:srgbClr val="002060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6" name="TextBox 5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76200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989BA42-BD4A-4CD6-A301-4428BD8D4A81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762CB078-3354-4F84-8BF2-B26650CD18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6666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56414" y="514350"/>
            <a:ext cx="7315200" cy="838200"/>
          </a:xfrm>
          <a:solidFill>
            <a:srgbClr val="FFFF00"/>
          </a:solidFill>
          <a:ln w="76200">
            <a:solidFill>
              <a:srgbClr val="000000"/>
            </a:solidFill>
          </a:ln>
        </p:spPr>
        <p:txBody>
          <a:bodyPr/>
          <a:lstStyle/>
          <a:p>
            <a:pPr algn="ctr"/>
            <a:r>
              <a:rPr lang="en-US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পরবর্তী</a:t>
            </a:r>
            <a:r>
              <a:rPr lang="en-US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জব</a:t>
            </a:r>
            <a:r>
              <a:rPr lang="en-US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নং</a:t>
            </a:r>
            <a:r>
              <a:rPr lang="en-US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- </a:t>
            </a:r>
            <a:r>
              <a:rPr lang="en-US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০৮</a:t>
            </a:r>
            <a:endParaRPr lang="en-US" spc="-150" dirty="0">
              <a:solidFill>
                <a:srgbClr val="FF000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1439383"/>
            <a:ext cx="7315200" cy="3055963"/>
          </a:xfrm>
          <a:ln w="76200">
            <a:solidFill>
              <a:srgbClr val="0000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0" lvl="0"/>
            <a:endParaRPr lang="en-US" sz="1200" b="1" i="0" spc="-150" dirty="0">
              <a:solidFill>
                <a:srgbClr val="000000"/>
              </a:solidFill>
              <a:latin typeface="Times New Roman"/>
            </a:endParaRPr>
          </a:p>
          <a:p>
            <a:pPr marL="0" lvl="0"/>
            <a:r>
              <a:rPr lang="en-US" sz="6600" b="1" i="0" spc="-300" dirty="0">
                <a:solidFill>
                  <a:srgbClr val="FF0000"/>
                </a:solidFill>
                <a:latin typeface="SutonnyMJ"/>
              </a:rPr>
              <a:t>Avbylw½K †</a:t>
            </a:r>
            <a:r>
              <a:rPr lang="en-US" sz="6600" b="1" i="0" spc="-300" dirty="0" err="1">
                <a:solidFill>
                  <a:srgbClr val="FF0000"/>
                </a:solidFill>
                <a:latin typeface="SutonnyMJ"/>
              </a:rPr>
              <a:t>jvW</a:t>
            </a:r>
            <a:r>
              <a:rPr lang="en-US" sz="6600" b="1" i="0" spc="-300" dirty="0">
                <a:solidFill>
                  <a:srgbClr val="FF0000"/>
                </a:solidFill>
                <a:latin typeface="SutonnyMJ"/>
              </a:rPr>
              <a:t> </a:t>
            </a:r>
            <a:r>
              <a:rPr lang="en-US" sz="6600" b="1" i="0" spc="-300" dirty="0" err="1">
                <a:solidFill>
                  <a:srgbClr val="FF0000"/>
                </a:solidFill>
                <a:latin typeface="SutonnyMJ"/>
              </a:rPr>
              <a:t>ch</a:t>
            </a:r>
            <a:r>
              <a:rPr lang="en-US" sz="6600" b="1" i="0" spc="-300" dirty="0">
                <a:solidFill>
                  <a:srgbClr val="FF0000"/>
                </a:solidFill>
                <a:latin typeface="SutonnyMJ"/>
              </a:rPr>
              <a:t>©‡</a:t>
            </a:r>
            <a:r>
              <a:rPr lang="en-US" sz="6600" b="1" i="0" spc="-300" dirty="0" err="1">
                <a:solidFill>
                  <a:srgbClr val="FF0000"/>
                </a:solidFill>
                <a:latin typeface="SutonnyMJ"/>
              </a:rPr>
              <a:t>e¶YKiY</a:t>
            </a:r>
            <a:r>
              <a:rPr lang="en-US" sz="6600" b="1" i="0" spc="-300" dirty="0">
                <a:solidFill>
                  <a:srgbClr val="FF0000"/>
                </a:solidFill>
                <a:latin typeface="SutonnyMJ"/>
              </a:rPr>
              <a:t> </a:t>
            </a:r>
          </a:p>
          <a:p>
            <a:pPr marL="0" lvl="0"/>
            <a:r>
              <a:rPr lang="en-US" sz="5000" b="1" i="0" spc="-300" dirty="0">
                <a:solidFill>
                  <a:srgbClr val="000000"/>
                </a:solidFill>
                <a:latin typeface="Times New Roman"/>
              </a:rPr>
              <a:t>(Study the </a:t>
            </a:r>
            <a:r>
              <a:rPr lang="en-US" sz="5000" b="1" i="0" spc="-300" dirty="0">
                <a:solidFill>
                  <a:srgbClr val="00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/>
              </a:rPr>
              <a:t>miscellaneous</a:t>
            </a:r>
            <a:r>
              <a:rPr lang="en-US" sz="5000" b="1" i="0" spc="-300" dirty="0">
                <a:solidFill>
                  <a:srgbClr val="000000"/>
                </a:solidFill>
                <a:latin typeface="Times New Roman"/>
              </a:rPr>
              <a:t> load)</a:t>
            </a:r>
          </a:p>
          <a:p>
            <a:pPr marL="0" lvl="0"/>
            <a:r>
              <a:rPr lang="en-US" sz="38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তারিখ</a:t>
            </a:r>
            <a:r>
              <a:rPr lang="en-US" sz="38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:</a:t>
            </a:r>
            <a:endParaRPr lang="en-US" b="1" i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59</a:t>
            </a:fld>
            <a:endParaRPr lang="en" dirty="0">
              <a:solidFill>
                <a:srgbClr val="79728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6" name="TextBox 5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16646DA-EC14-4EAC-9362-52CB59755E80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08DEE7B8-F9D1-4328-AF7E-F7C30436E8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4818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200" y="448003"/>
            <a:ext cx="7239000" cy="904548"/>
          </a:xfrm>
          <a:solidFill>
            <a:srgbClr val="FFFF00"/>
          </a:solidFill>
          <a:ln w="57150">
            <a:solidFill>
              <a:srgbClr val="0000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algn="ctr">
              <a:lnSpc>
                <a:spcPts val="3200"/>
              </a:lnSpc>
            </a:pPr>
            <a:r>
              <a:rPr lang="en-US" sz="660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সেশন</a:t>
            </a:r>
            <a:r>
              <a:rPr lang="en-US" sz="660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660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শেষে</a:t>
            </a:r>
            <a:r>
              <a:rPr lang="en-US" sz="660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660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আমরা</a:t>
            </a:r>
            <a:r>
              <a:rPr lang="en-US" sz="660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660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যা</a:t>
            </a:r>
            <a:r>
              <a:rPr lang="en-US" sz="660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660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শিখব</a:t>
            </a:r>
            <a:endParaRPr lang="en-US" sz="6600" spc="-30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42235" y="1416349"/>
            <a:ext cx="7239000" cy="3056007"/>
          </a:xfrm>
          <a:ln w="57150">
            <a:solidFill>
              <a:srgbClr val="FF00FF"/>
            </a:solidFill>
          </a:ln>
        </p:spPr>
        <p:style>
          <a:lnRef idx="0">
            <a:schemeClr val="accent6"/>
          </a:lnRef>
          <a:fillRef idx="1001">
            <a:schemeClr val="lt1"/>
          </a:fillRef>
          <a:effectRef idx="3">
            <a:schemeClr val="accent6"/>
          </a:effectRef>
          <a:fontRef idx="minor">
            <a:schemeClr val="lt1"/>
          </a:fontRef>
        </p:style>
        <p:txBody>
          <a:bodyPr/>
          <a:lstStyle/>
          <a:p>
            <a:pPr lvl="0" indent="-419100" algn="l">
              <a:spcBef>
                <a:spcPts val="0"/>
              </a:spcBef>
              <a:buClr>
                <a:srgbClr val="666666"/>
              </a:buClr>
              <a:buSzPts val="1800"/>
            </a:pPr>
            <a:r>
              <a:rPr lang="en-US" sz="4800" b="1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১। </a:t>
            </a:r>
            <a:r>
              <a:rPr lang="en-US" sz="4800" b="1" spc="-150" dirty="0" err="1">
                <a:solidFill>
                  <a:srgbClr val="FF00FF"/>
                </a:solidFill>
                <a:latin typeface="Nikosh" pitchFamily="2" charset="0"/>
                <a:cs typeface="Nikosh" pitchFamily="2" charset="0"/>
              </a:rPr>
              <a:t>বায়ু</a:t>
            </a:r>
            <a:r>
              <a:rPr lang="en-US" sz="4800" b="1" spc="-150" dirty="0">
                <a:solidFill>
                  <a:srgbClr val="FF00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800" b="1" spc="-150" dirty="0" err="1">
                <a:solidFill>
                  <a:srgbClr val="FF00FF"/>
                </a:solidFill>
                <a:latin typeface="Nikosh" pitchFamily="2" charset="0"/>
                <a:cs typeface="Nikosh" pitchFamily="2" charset="0"/>
              </a:rPr>
              <a:t>অনুপ্রবেশ</a:t>
            </a:r>
            <a:r>
              <a:rPr lang="en-US" sz="4800" b="1" spc="-150" dirty="0">
                <a:solidFill>
                  <a:srgbClr val="FF00FF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800" b="1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এবং</a:t>
            </a:r>
            <a:r>
              <a:rPr lang="en-US" sz="4800" b="1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800" b="1" spc="-150" dirty="0" err="1">
                <a:solidFill>
                  <a:srgbClr val="009900"/>
                </a:solidFill>
                <a:latin typeface="Nikosh" pitchFamily="2" charset="0"/>
                <a:cs typeface="Nikosh" pitchFamily="2" charset="0"/>
              </a:rPr>
              <a:t>বায়ু</a:t>
            </a:r>
            <a:r>
              <a:rPr lang="en-US" sz="4800" b="1" spc="-150" dirty="0">
                <a:solidFill>
                  <a:srgbClr val="0099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800" b="1" spc="-150" dirty="0" err="1">
                <a:solidFill>
                  <a:srgbClr val="009900"/>
                </a:solidFill>
                <a:latin typeface="Nikosh" pitchFamily="2" charset="0"/>
                <a:cs typeface="Nikosh" pitchFamily="2" charset="0"/>
              </a:rPr>
              <a:t>চলনজনিত</a:t>
            </a:r>
            <a:endParaRPr lang="en-US" sz="4800" b="1" spc="-150" dirty="0">
              <a:solidFill>
                <a:srgbClr val="009900"/>
              </a:solidFill>
              <a:latin typeface="Nikosh" pitchFamily="2" charset="0"/>
              <a:cs typeface="Nikosh" pitchFamily="2" charset="0"/>
            </a:endParaRPr>
          </a:p>
          <a:p>
            <a:pPr lvl="0" indent="-419100">
              <a:spcBef>
                <a:spcPts val="0"/>
              </a:spcBef>
              <a:buClr>
                <a:srgbClr val="666666"/>
              </a:buClr>
              <a:buSzPts val="1800"/>
            </a:pPr>
            <a:r>
              <a:rPr lang="en-US" sz="4800" b="1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800" b="1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4800" b="1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800" b="1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সম্পর্কে</a:t>
            </a:r>
            <a:r>
              <a:rPr lang="en-US" sz="4800" b="1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800" b="1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ধারণা</a:t>
            </a:r>
            <a:r>
              <a:rPr lang="en-US" sz="4800" b="1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।</a:t>
            </a:r>
          </a:p>
          <a:p>
            <a:pPr lvl="0" indent="-419100" algn="just">
              <a:spcBef>
                <a:spcPts val="0"/>
              </a:spcBef>
              <a:buClr>
                <a:srgbClr val="666666"/>
              </a:buClr>
              <a:buSzPts val="1800"/>
            </a:pPr>
            <a:r>
              <a:rPr lang="en-US" sz="4600" b="1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২।</a:t>
            </a:r>
            <a:r>
              <a:rPr lang="en-US" sz="4600" b="1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600" b="1" spc="-15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ইনফিট্রেশন</a:t>
            </a:r>
            <a:r>
              <a:rPr lang="en-US" sz="4600" b="1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600" b="1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ও</a:t>
            </a:r>
            <a:r>
              <a:rPr lang="en-US" sz="46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600" b="1" spc="-15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ভেন্টিলেশন</a:t>
            </a:r>
            <a:r>
              <a:rPr lang="en-US" sz="46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600" b="1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4600" b="1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600" b="1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নির্ণয়</a:t>
            </a:r>
            <a:endParaRPr lang="en-US" sz="4600" b="1" spc="-15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pPr lvl="0" indent="-419100" algn="just">
              <a:spcBef>
                <a:spcPts val="0"/>
              </a:spcBef>
              <a:buClr>
                <a:srgbClr val="666666"/>
              </a:buClr>
              <a:buSzPts val="1800"/>
            </a:pPr>
            <a:r>
              <a:rPr lang="en-US" sz="4300" b="1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600" b="1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করণ</a:t>
            </a:r>
            <a:r>
              <a:rPr lang="en-US" sz="4600" b="1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600" b="1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বা</a:t>
            </a:r>
            <a:r>
              <a:rPr lang="en-US" sz="4600" b="1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600" b="1" spc="-15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বের</a:t>
            </a:r>
            <a:r>
              <a:rPr lang="en-US" sz="46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600" b="1" spc="-15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করণ</a:t>
            </a:r>
            <a:r>
              <a:rPr lang="en-US" sz="46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600" b="1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প্রণালী</a:t>
            </a:r>
            <a:r>
              <a:rPr lang="en-US" sz="4600" b="1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600" b="1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সম্পর্কে</a:t>
            </a:r>
            <a:r>
              <a:rPr lang="en-US" sz="4600" b="1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600" b="1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ধারণা</a:t>
            </a:r>
            <a:r>
              <a:rPr lang="en-US" sz="4600" b="1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।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797281"/>
                </a:solidFill>
              </a:rPr>
              <a:pPr/>
              <a:t>6</a:t>
            </a:fld>
            <a:endParaRPr lang="en-US">
              <a:solidFill>
                <a:srgbClr val="79728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FF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7</a:t>
            </a:r>
          </a:p>
        </p:txBody>
      </p:sp>
      <p:pic>
        <p:nvPicPr>
          <p:cNvPr id="8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788079ED-CE9B-4CDF-B3D1-B3F4EB72B0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E5057D1-9900-4AE6-8A56-D92FED13E416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63407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87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Title 4"/>
          <p:cNvSpPr txBox="1">
            <a:spLocks noGrp="1"/>
          </p:cNvSpPr>
          <p:nvPr>
            <p:ph type="ctrTitle"/>
          </p:nvPr>
        </p:nvSpPr>
        <p:spPr>
          <a:xfrm>
            <a:off x="1066800" y="2609850"/>
            <a:ext cx="7772400" cy="2739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600" b="1" dirty="0" err="1">
                <a:solidFill>
                  <a:srgbClr val="002060"/>
                </a:solidFill>
                <a:latin typeface="Nikosh" pitchFamily="2" charset="0"/>
                <a:cs typeface="Nikosh" pitchFamily="2" charset="0"/>
              </a:rPr>
              <a:t>ধন্যবাদ</a:t>
            </a:r>
            <a:endParaRPr lang="en-US" sz="16600" b="1" dirty="0">
              <a:solidFill>
                <a:srgbClr val="002060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</p:spTree>
    <p:extLst>
      <p:ext uri="{BB962C8B-B14F-4D97-AF65-F5344CB8AC3E}">
        <p14:creationId xmlns:p14="http://schemas.microsoft.com/office/powerpoint/2010/main" val="3740462912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40466" y="546250"/>
            <a:ext cx="7239000" cy="717332"/>
          </a:xfrm>
          <a:solidFill>
            <a:srgbClr val="00B050"/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/>
          <a:lstStyle/>
          <a:p>
            <a:pPr algn="ctr"/>
            <a:br>
              <a:rPr lang="en-US" sz="5400" spc="-30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</a:br>
            <a:br>
              <a:rPr lang="en-US" sz="5400" spc="-30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</a:br>
            <a:br>
              <a:rPr lang="en-US" sz="5400" spc="-30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</a:br>
            <a:br>
              <a:rPr lang="en-US" sz="5400" spc="-30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</a:br>
            <a:br>
              <a:rPr lang="en-US" sz="5400" spc="-30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</a:br>
            <a:br>
              <a:rPr lang="en-US" sz="5400" spc="-30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</a:br>
            <a:br>
              <a:rPr lang="en-US" sz="5400" spc="-30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</a:br>
            <a:r>
              <a:rPr lang="en-US" sz="5500" spc="-300" dirty="0" err="1">
                <a:solidFill>
                  <a:srgbClr val="FFFF00"/>
                </a:solidFill>
                <a:latin typeface="Nikosh" pitchFamily="2" charset="0"/>
                <a:cs typeface="Nikosh" pitchFamily="2" charset="0"/>
              </a:rPr>
              <a:t>জব</a:t>
            </a:r>
            <a:r>
              <a:rPr lang="en-US" sz="5500" spc="-300" dirty="0">
                <a:solidFill>
                  <a:srgbClr val="FFFF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500" spc="-300" dirty="0" err="1">
                <a:solidFill>
                  <a:srgbClr val="FFFF00"/>
                </a:solidFill>
                <a:latin typeface="Nikosh" pitchFamily="2" charset="0"/>
                <a:cs typeface="Nikosh" pitchFamily="2" charset="0"/>
              </a:rPr>
              <a:t>নং</a:t>
            </a:r>
            <a:r>
              <a:rPr lang="en-US" sz="5500" spc="-300" dirty="0">
                <a:solidFill>
                  <a:srgbClr val="FFFF00"/>
                </a:solidFill>
                <a:latin typeface="Nikosh" pitchFamily="2" charset="0"/>
                <a:cs typeface="Nikosh" pitchFamily="2" charset="0"/>
              </a:rPr>
              <a:t>-  ৭</a:t>
            </a:r>
            <a:endParaRPr lang="en-US" sz="5500" spc="-300" dirty="0">
              <a:solidFill>
                <a:srgbClr val="FFFF0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40466" y="1352550"/>
            <a:ext cx="7239000" cy="3139476"/>
          </a:xfr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lvl="0" indent="-419100">
              <a:spcBef>
                <a:spcPts val="0"/>
              </a:spcBef>
              <a:buClr>
                <a:srgbClr val="666666"/>
              </a:buClr>
              <a:buSzPts val="1800"/>
            </a:pPr>
            <a:r>
              <a:rPr lang="en-US" sz="5500" b="1" dirty="0" err="1">
                <a:solidFill>
                  <a:srgbClr val="FF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জবের</a:t>
            </a:r>
            <a:r>
              <a:rPr lang="en-US" sz="5500" b="1" dirty="0">
                <a:solidFill>
                  <a:srgbClr val="FF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5500" b="1" dirty="0" err="1">
                <a:solidFill>
                  <a:srgbClr val="FF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নাম</a:t>
            </a:r>
            <a:endParaRPr lang="en-US" sz="5500" b="1" dirty="0">
              <a:solidFill>
                <a:srgbClr val="FF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ikosh" pitchFamily="2" charset="0"/>
              <a:cs typeface="Nikosh" pitchFamily="2" charset="0"/>
            </a:endParaRPr>
          </a:p>
          <a:p>
            <a:pPr lvl="0" indent="-419100">
              <a:lnSpc>
                <a:spcPts val="4700"/>
              </a:lnSpc>
              <a:spcBef>
                <a:spcPts val="0"/>
              </a:spcBef>
              <a:buClr>
                <a:srgbClr val="666666"/>
              </a:buClr>
              <a:buSzPts val="1800"/>
            </a:pPr>
            <a:r>
              <a:rPr lang="en-US" sz="5200" b="1" spc="-150" dirty="0" err="1">
                <a:solidFill>
                  <a:srgbClr val="009900"/>
                </a:solidFill>
                <a:latin typeface="Nikosh" pitchFamily="2" charset="0"/>
                <a:cs typeface="Nikosh" pitchFamily="2" charset="0"/>
              </a:rPr>
              <a:t>বায়ু</a:t>
            </a:r>
            <a:r>
              <a:rPr lang="en-US" sz="5200" b="1" spc="-150" dirty="0">
                <a:solidFill>
                  <a:srgbClr val="0099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200" b="1" spc="-150" dirty="0" err="1">
                <a:solidFill>
                  <a:srgbClr val="009900"/>
                </a:solidFill>
                <a:latin typeface="Nikosh" pitchFamily="2" charset="0"/>
                <a:cs typeface="Nikosh" pitchFamily="2" charset="0"/>
              </a:rPr>
              <a:t>অনুপ্রবেশ</a:t>
            </a:r>
            <a:r>
              <a:rPr lang="en-US" sz="5200" b="1" spc="-150" dirty="0">
                <a:solidFill>
                  <a:srgbClr val="0099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5200" b="1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এবং</a:t>
            </a:r>
            <a:r>
              <a:rPr lang="en-US" sz="5200" b="1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200" b="1" spc="-15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বায়ু</a:t>
            </a:r>
            <a:r>
              <a:rPr lang="en-US" sz="5200" b="1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5200" b="1" spc="-15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চলনজনিত</a:t>
            </a:r>
            <a:endParaRPr lang="en-US" sz="5200" b="1" spc="-150" dirty="0">
              <a:solidFill>
                <a:srgbClr val="0000FF"/>
              </a:solidFill>
              <a:latin typeface="Nikosh" pitchFamily="2" charset="0"/>
              <a:cs typeface="Nikosh" pitchFamily="2" charset="0"/>
            </a:endParaRPr>
          </a:p>
          <a:p>
            <a:pPr lvl="0" indent="-419100">
              <a:lnSpc>
                <a:spcPts val="4700"/>
              </a:lnSpc>
              <a:spcBef>
                <a:spcPts val="0"/>
              </a:spcBef>
              <a:buClr>
                <a:srgbClr val="666666"/>
              </a:buClr>
              <a:buSzPts val="1800"/>
            </a:pPr>
            <a:r>
              <a:rPr lang="en-US" sz="5200" b="1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200" b="1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5200" b="1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200" b="1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পর্যবেক্ষণকরণ</a:t>
            </a:r>
            <a:endParaRPr lang="en-US" sz="5200" b="1" spc="-15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pPr lvl="0" indent="-419100">
              <a:lnSpc>
                <a:spcPts val="4700"/>
              </a:lnSpc>
              <a:spcBef>
                <a:spcPts val="0"/>
              </a:spcBef>
              <a:buClr>
                <a:srgbClr val="666666"/>
              </a:buClr>
              <a:buSzPts val="1800"/>
            </a:pPr>
            <a:r>
              <a:rPr lang="en-US" sz="3200" b="1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Study the </a:t>
            </a:r>
            <a:r>
              <a:rPr lang="en-US" sz="3200" b="1" spc="-30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infiltration</a:t>
            </a:r>
            <a:r>
              <a:rPr lang="en-US" sz="3200" b="1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and </a:t>
            </a:r>
            <a:r>
              <a:rPr lang="en-US" sz="3200" b="1" spc="-300" dirty="0">
                <a:solidFill>
                  <a:srgbClr val="009900"/>
                </a:solidFill>
                <a:latin typeface="Nikosh" pitchFamily="2" charset="0"/>
                <a:cs typeface="Nikosh" pitchFamily="2" charset="0"/>
              </a:rPr>
              <a:t>ventilation</a:t>
            </a:r>
            <a:r>
              <a:rPr lang="en-US" sz="3200" b="1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load</a:t>
            </a:r>
            <a:r>
              <a:rPr lang="en-US" sz="4800" b="1" spc="-150" dirty="0">
                <a:solidFill>
                  <a:srgbClr val="0000FF"/>
                </a:solidFill>
                <a:latin typeface="SutonnyMJ" pitchFamily="2" charset="0"/>
                <a:cs typeface="SutonnyMJ" pitchFamily="2" charset="0"/>
              </a:rPr>
              <a:t> </a:t>
            </a:r>
            <a:endParaRPr lang="en-US" sz="4800" b="1" spc="-150" dirty="0">
              <a:solidFill>
                <a:srgbClr val="0000FF"/>
              </a:solidFill>
              <a:latin typeface="Nikosh" pitchFamily="2" charset="0"/>
              <a:cs typeface="Nikosh" pitchFamily="2" charset="0"/>
            </a:endParaRPr>
          </a:p>
          <a:p>
            <a:pPr lvl="0" indent="-419100">
              <a:spcBef>
                <a:spcPts val="0"/>
              </a:spcBef>
              <a:buClr>
                <a:srgbClr val="666666"/>
              </a:buClr>
              <a:buSzPts val="1800"/>
            </a:pPr>
            <a:endParaRPr lang="en-US" sz="3600" b="1" spc="-30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FF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6" name="TextBox 5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/>
              <a:t>7</a:t>
            </a:r>
            <a:endParaRPr lang="en-US" sz="3200" spc="-300" dirty="0"/>
          </a:p>
        </p:txBody>
      </p:sp>
      <p:pic>
        <p:nvPicPr>
          <p:cNvPr id="8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06FBF7C0-372E-4395-B377-85C6385A1D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511AFB3-504D-465D-8B9E-39824237860A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79784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31681" y="435520"/>
            <a:ext cx="7315200" cy="1154006"/>
          </a:xfrm>
          <a:solidFill>
            <a:srgbClr val="FFFF00"/>
          </a:solidFill>
          <a:ln w="57150">
            <a:solidFill>
              <a:srgbClr val="000000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lvl="0" indent="-419100" algn="ctr">
              <a:lnSpc>
                <a:spcPts val="3600"/>
              </a:lnSpc>
            </a:pPr>
            <a:r>
              <a:rPr lang="en-US" sz="4000" spc="-150" dirty="0">
                <a:solidFill>
                  <a:srgbClr val="000000"/>
                </a:solidFill>
                <a:latin typeface="Calibri"/>
                <a:ea typeface="Tinos"/>
                <a:cs typeface="Tinos"/>
                <a:sym typeface="Tinos"/>
              </a:rPr>
              <a:t>7. Study the infiltration</a:t>
            </a:r>
            <a:r>
              <a:rPr lang="en-US" sz="3600" spc="-150" dirty="0">
                <a:solidFill>
                  <a:srgbClr val="000000"/>
                </a:solidFill>
                <a:latin typeface="Calibri"/>
                <a:ea typeface="Tinos"/>
                <a:cs typeface="Tinos"/>
                <a:sym typeface="Tinos"/>
              </a:rPr>
              <a:t> </a:t>
            </a:r>
            <a:r>
              <a:rPr lang="en-US" sz="4000" spc="-150" dirty="0">
                <a:solidFill>
                  <a:srgbClr val="000000"/>
                </a:solidFill>
                <a:latin typeface="Calibri"/>
                <a:ea typeface="Tinos"/>
                <a:cs typeface="Tinos"/>
                <a:sym typeface="Tinos"/>
              </a:rPr>
              <a:t>and ventilation load</a:t>
            </a:r>
            <a:endParaRPr lang="en-US" sz="4000" b="0" spc="-150" dirty="0">
              <a:solidFill>
                <a:srgbClr val="000000"/>
              </a:solidFill>
              <a:latin typeface="Calibri"/>
              <a:ea typeface="Tinos"/>
              <a:cs typeface="Tinos"/>
              <a:sym typeface="Tinos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1668356"/>
            <a:ext cx="7315200" cy="2823670"/>
          </a:xfrm>
          <a:solidFill>
            <a:schemeClr val="bg1"/>
          </a:solidFill>
          <a:ln w="57150">
            <a:solidFill>
              <a:srgbClr val="FF00FF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/>
          <a:lstStyle/>
          <a:p>
            <a:pPr marL="0"/>
            <a:r>
              <a:rPr lang="en-US" sz="5200" b="1" i="0" spc="-150" dirty="0">
                <a:solidFill>
                  <a:srgbClr val="000000"/>
                </a:solidFill>
                <a:latin typeface="Calibri"/>
              </a:rPr>
              <a:t>7.1 Calculate the</a:t>
            </a:r>
            <a:r>
              <a:rPr lang="en-US" sz="5200" b="1" i="0" spc="-150" dirty="0">
                <a:solidFill>
                  <a:srgbClr val="FF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</a:rPr>
              <a:t> amount </a:t>
            </a:r>
            <a:r>
              <a:rPr lang="en-US" sz="5200" b="1" i="0" spc="-150" dirty="0">
                <a:solidFill>
                  <a:srgbClr val="000000"/>
                </a:solidFill>
                <a:latin typeface="Calibri"/>
              </a:rPr>
              <a:t>of</a:t>
            </a:r>
          </a:p>
          <a:p>
            <a:pPr marL="0"/>
            <a:r>
              <a:rPr lang="en-US" sz="4800" b="1" i="0" spc="-150" dirty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5300" b="1" i="0" spc="-150" dirty="0">
                <a:solidFill>
                  <a:srgbClr val="0000FF"/>
                </a:solidFill>
                <a:latin typeface="Calibri"/>
              </a:rPr>
              <a:t>fresh air</a:t>
            </a:r>
            <a:r>
              <a:rPr lang="en-US" sz="5300" b="1" i="0" spc="-150" dirty="0">
                <a:solidFill>
                  <a:srgbClr val="000000"/>
                </a:solidFill>
                <a:latin typeface="Calibri"/>
              </a:rPr>
              <a:t>/ </a:t>
            </a:r>
            <a:r>
              <a:rPr lang="en-US" sz="5300" b="1" i="0" spc="-150" dirty="0">
                <a:solidFill>
                  <a:srgbClr val="009900"/>
                </a:solidFill>
                <a:latin typeface="Calibri"/>
              </a:rPr>
              <a:t>ventilated air </a:t>
            </a:r>
            <a:r>
              <a:rPr lang="en-US" sz="5300" b="1" i="0" spc="-150" dirty="0">
                <a:solidFill>
                  <a:srgbClr val="000000"/>
                </a:solidFill>
                <a:latin typeface="Calibri"/>
              </a:rPr>
              <a:t>for</a:t>
            </a:r>
          </a:p>
          <a:p>
            <a:pPr marL="0"/>
            <a:r>
              <a:rPr lang="en-US" sz="4800" b="1" i="0" spc="-150" dirty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5700" b="1" i="0" spc="-150" dirty="0">
                <a:solidFill>
                  <a:srgbClr val="FF0000"/>
                </a:solidFill>
                <a:latin typeface="Calibri"/>
              </a:rPr>
              <a:t>comfort air-conditioning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FF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7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A3900476-AB76-4CD8-92A2-1E191AA7F9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87BEEAC-DC57-4BF5-BB5F-69D0521E0C8E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89095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514350"/>
            <a:ext cx="7315199" cy="3977676"/>
          </a:xfrm>
          <a:solidFill>
            <a:schemeClr val="bg1"/>
          </a:solidFill>
          <a:ln w="57150">
            <a:solidFill>
              <a:srgbClr val="000000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/>
          <a:lstStyle/>
          <a:p>
            <a:pPr marL="0" lvl="0">
              <a:spcBef>
                <a:spcPts val="1200"/>
              </a:spcBef>
            </a:pPr>
            <a:endParaRPr lang="en-US" sz="1000" b="1" i="0" spc="-150" dirty="0">
              <a:solidFill>
                <a:srgbClr val="000000"/>
              </a:solidFill>
            </a:endParaRPr>
          </a:p>
          <a:p>
            <a:pPr lvl="0"/>
            <a:r>
              <a:rPr lang="en-US" sz="7300" b="1" i="0" spc="-150" dirty="0">
                <a:solidFill>
                  <a:srgbClr val="000000"/>
                </a:solidFill>
                <a:latin typeface="Calibri"/>
              </a:rPr>
              <a:t>7.2 Solve problems</a:t>
            </a:r>
          </a:p>
          <a:p>
            <a:pPr lvl="0"/>
            <a:r>
              <a:rPr lang="en-US" sz="6000" b="1" i="0" dirty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6600" b="1" i="0" spc="-150" dirty="0">
                <a:solidFill>
                  <a:srgbClr val="000000"/>
                </a:solidFill>
                <a:latin typeface="Calibri"/>
              </a:rPr>
              <a:t>related to </a:t>
            </a:r>
            <a:r>
              <a:rPr lang="en-US" sz="6600" b="1" i="0" spc="-150" dirty="0">
                <a:solidFill>
                  <a:srgbClr val="0000FF"/>
                </a:solidFill>
                <a:latin typeface="Calibri"/>
              </a:rPr>
              <a:t>infiltration</a:t>
            </a:r>
          </a:p>
          <a:p>
            <a:pPr lvl="0"/>
            <a:r>
              <a:rPr lang="en-US" sz="6000" b="1" i="0" dirty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6800" b="1" i="0" spc="-150" dirty="0">
                <a:solidFill>
                  <a:srgbClr val="000000"/>
                </a:solidFill>
                <a:latin typeface="Calibri"/>
              </a:rPr>
              <a:t>and </a:t>
            </a:r>
            <a:r>
              <a:rPr lang="en-US" sz="6800" b="1" i="0" spc="-150" dirty="0">
                <a:solidFill>
                  <a:srgbClr val="FF00FF"/>
                </a:solidFill>
                <a:latin typeface="Calibri"/>
              </a:rPr>
              <a:t>ventilation</a:t>
            </a:r>
            <a:r>
              <a:rPr lang="en-US" sz="6800" b="1" i="0" spc="-150" dirty="0">
                <a:solidFill>
                  <a:srgbClr val="000000"/>
                </a:solidFill>
                <a:latin typeface="Calibri"/>
              </a:rPr>
              <a:t> load </a:t>
            </a:r>
          </a:p>
          <a:p>
            <a:endParaRPr lang="en-US" b="1" i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FF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7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27195F0E-447D-419C-A6B7-401CB52FE7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BCF142A-09BD-4347-9370-A87A51AA4C94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58157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heme/theme1.xml><?xml version="1.0" encoding="utf-8"?>
<a:theme xmlns:a="http://schemas.openxmlformats.org/drawingml/2006/main" name="Quintus template">
  <a:themeElements>
    <a:clrScheme name="Custom 347">
      <a:dk1>
        <a:srgbClr val="25212A"/>
      </a:dk1>
      <a:lt1>
        <a:srgbClr val="FFFFFF"/>
      </a:lt1>
      <a:dk2>
        <a:srgbClr val="797281"/>
      </a:dk2>
      <a:lt2>
        <a:srgbClr val="E7E6E9"/>
      </a:lt2>
      <a:accent1>
        <a:srgbClr val="B87647"/>
      </a:accent1>
      <a:accent2>
        <a:srgbClr val="A85A5A"/>
      </a:accent2>
      <a:accent3>
        <a:srgbClr val="853E61"/>
      </a:accent3>
      <a:accent4>
        <a:srgbClr val="5C3959"/>
      </a:accent4>
      <a:accent5>
        <a:srgbClr val="CC4125"/>
      </a:accent5>
      <a:accent6>
        <a:srgbClr val="DD916B"/>
      </a:accent6>
      <a:hlink>
        <a:srgbClr val="25212A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7731</TotalTime>
  <Words>5128</Words>
  <Application>Microsoft Office PowerPoint</Application>
  <PresentationFormat>On-screen Show (16:9)</PresentationFormat>
  <Paragraphs>655</Paragraphs>
  <Slides>60</Slides>
  <Notes>3</Notes>
  <HiddenSlides>3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74" baseType="lpstr">
      <vt:lpstr>Nikosh</vt:lpstr>
      <vt:lpstr>Symbol</vt:lpstr>
      <vt:lpstr>Academy Engraved LET</vt:lpstr>
      <vt:lpstr>Book Antiqua</vt:lpstr>
      <vt:lpstr>Corbel</vt:lpstr>
      <vt:lpstr>Oswald</vt:lpstr>
      <vt:lpstr>Times New Roman</vt:lpstr>
      <vt:lpstr>SutonnyMJ</vt:lpstr>
      <vt:lpstr>Cambria Math</vt:lpstr>
      <vt:lpstr>Calibri</vt:lpstr>
      <vt:lpstr>Arial</vt:lpstr>
      <vt:lpstr>Kalpurush</vt:lpstr>
      <vt:lpstr>Tinos</vt:lpstr>
      <vt:lpstr>Quintus template</vt:lpstr>
      <vt:lpstr>G.O:7 Study the infiltration and ventilation load.</vt:lpstr>
      <vt:lpstr>                 জব নং- ৭</vt:lpstr>
      <vt:lpstr>7</vt:lpstr>
      <vt:lpstr>  wkÿK cwiwPwZ</vt:lpstr>
      <vt:lpstr>কুলিং অ্যান্ড ‍হিটিং লোড ক্যালকুলেশন Cooling And Heating Load Calculation</vt:lpstr>
      <vt:lpstr>সেশন শেষে আমরা যা শিখব</vt:lpstr>
      <vt:lpstr>       জব নং-  ৭</vt:lpstr>
      <vt:lpstr>7. Study the infiltration and ventilation load</vt:lpstr>
      <vt:lpstr>PowerPoint Presentation</vt:lpstr>
      <vt:lpstr>নমূনা</vt:lpstr>
      <vt:lpstr>7</vt:lpstr>
      <vt:lpstr>7</vt:lpstr>
      <vt:lpstr>জব শীট</vt:lpstr>
      <vt:lpstr>উদ্দেশ্য (Objectives):</vt:lpstr>
      <vt:lpstr>PowerPoint Presentation</vt:lpstr>
      <vt:lpstr>কার্যপ্রণালী (Working  Procedure)</vt:lpstr>
      <vt:lpstr>PowerPoint Presentation</vt:lpstr>
      <vt:lpstr>PowerPoint Presentation</vt:lpstr>
      <vt:lpstr>PowerPoint Presentation</vt:lpstr>
      <vt:lpstr>PowerPoint Presentation</vt:lpstr>
      <vt:lpstr>উদাহরণ-১ (ইনফিলট্রেশন  লোড 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সমাধান:</vt:lpstr>
      <vt:lpstr>সমাধান: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উদাহরণ - ২ (অ্যাজিমাথ)</vt:lpstr>
      <vt:lpstr>সমাধান (Soluation)</vt:lpstr>
      <vt:lpstr>PowerPoint Presentation</vt:lpstr>
      <vt:lpstr>PowerPoint Presentation</vt:lpstr>
      <vt:lpstr>PowerPoint Presentation</vt:lpstr>
      <vt:lpstr>উদাহরণ - ৩ (ইনফিলট্রেশন রেট)</vt:lpstr>
      <vt:lpstr>PowerPoint Presentation</vt:lpstr>
      <vt:lpstr>সমাধান (Soluation)</vt:lpstr>
      <vt:lpstr>PowerPoint Presentation</vt:lpstr>
      <vt:lpstr>PowerPoint Presentation</vt:lpstr>
      <vt:lpstr>PowerPoint Presentation</vt:lpstr>
      <vt:lpstr>PowerPoint Presentation</vt:lpstr>
      <vt:lpstr>সাবধানতা (Precaution)</vt:lpstr>
      <vt:lpstr>PowerPoint Presentation</vt:lpstr>
      <vt:lpstr>মন্তব্য(Remarks) </vt:lpstr>
      <vt:lpstr>PowerPoint Presentation</vt:lpstr>
      <vt:lpstr>THANKS!</vt:lpstr>
      <vt:lpstr>PowerPoint Presentation</vt:lpstr>
      <vt:lpstr>PowerPoint Presentation</vt:lpstr>
      <vt:lpstr>পরবর্তী  জব নং- ০৮</vt:lpstr>
      <vt:lpstr>ধন্যবাদ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atiqullah</dc:creator>
  <cp:lastModifiedBy>A.M. Atiqullah</cp:lastModifiedBy>
  <cp:revision>3237</cp:revision>
  <dcterms:modified xsi:type="dcterms:W3CDTF">2021-11-23T08:09:14Z</dcterms:modified>
</cp:coreProperties>
</file>